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4.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5.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comment6.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80" r:id="rId4"/>
    <p:sldId id="258" r:id="rId5"/>
    <p:sldId id="281" r:id="rId6"/>
    <p:sldId id="259" r:id="rId7"/>
    <p:sldId id="270" r:id="rId8"/>
    <p:sldId id="271" r:id="rId9"/>
    <p:sldId id="272" r:id="rId10"/>
    <p:sldId id="273" r:id="rId11"/>
    <p:sldId id="292" r:id="rId12"/>
    <p:sldId id="293" r:id="rId13"/>
    <p:sldId id="260" r:id="rId14"/>
    <p:sldId id="274" r:id="rId15"/>
    <p:sldId id="279" r:id="rId16"/>
    <p:sldId id="261" r:id="rId17"/>
    <p:sldId id="275" r:id="rId18"/>
    <p:sldId id="276" r:id="rId19"/>
    <p:sldId id="277" r:id="rId20"/>
    <p:sldId id="294" r:id="rId21"/>
    <p:sldId id="278" r:id="rId22"/>
    <p:sldId id="290" r:id="rId23"/>
    <p:sldId id="296" r:id="rId24"/>
    <p:sldId id="291" r:id="rId25"/>
    <p:sldId id="284" r:id="rId26"/>
    <p:sldId id="298" r:id="rId27"/>
    <p:sldId id="299" r:id="rId28"/>
    <p:sldId id="287" r:id="rId29"/>
    <p:sldId id="301" r:id="rId30"/>
    <p:sldId id="286" r:id="rId31"/>
    <p:sldId id="289" r:id="rId32"/>
    <p:sldId id="300" r:id="rId33"/>
    <p:sldId id="295" r:id="rId34"/>
    <p:sldId id="262" r:id="rId35"/>
    <p:sldId id="264" r:id="rId36"/>
    <p:sldId id="263" r:id="rId37"/>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Sattler" initials="MS" lastIdx="34" clrIdx="0">
    <p:extLst>
      <p:ext uri="{19B8F6BF-5375-455C-9EA6-DF929625EA0E}">
        <p15:presenceInfo xmlns:p15="http://schemas.microsoft.com/office/powerpoint/2012/main" userId="be229e7671dd18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7C2F"/>
    <a:srgbClr val="4E0D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659" autoAdjust="0"/>
  </p:normalViewPr>
  <p:slideViewPr>
    <p:cSldViewPr snapToGrid="0">
      <p:cViewPr varScale="1">
        <p:scale>
          <a:sx n="98" d="100"/>
          <a:sy n="98" d="100"/>
        </p:scale>
        <p:origin x="32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7-31T03:20:05.684" idx="2">
    <p:pos x="2752" y="544"/>
    <p:text>Introducir el SIO: su estructura cristalina, el conjunto de efectos que provocan que tenga un estado aislante de Mott. Luego introducir como esto se acopla a su estructura magnética</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7-31T03:25:48.419" idx="6">
    <p:pos x="2632" y="550"/>
    <p:text>Cao y Qi, explicar el tipo de conducción que ven (semiconductor sin vacancias, metal-aislante con vacancias). Explicar el modelo de octahedros rotantes/expandidos y las curvas I-V peculiares que ellos vieron. Contextualizarlo con los comportamientos memristivos</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5-08-05T10:37:26.048" idx="22">
    <p:pos x="2080" y="1984"/>
    <p:text>LETRAS MAS GRANDES EN FIGURAS</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5-07-31T04:36:51.388" idx="11">
    <p:pos x="2770" y="562"/>
    <p:text>Explicar la linea temporal y por que la mostramos: hay una transición y puede estar relacionada a la fuerte cantidad de corriente que le pusimos a X5. Señalar que primero vamos a ver la parte de alta potencia, luego las partes de alterna</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5-08-05T11:11:32.522" idx="28">
    <p:pos x="6544" y="568"/>
    <p:text>baja V: NL (tipo sclc no mott) que cao y qi no ven. Alto V: óhmico en serie limitado con dinámica de oxígeno (maclas, zonas oxigenadas, etc.)</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5-08-05T11:41:14.919" idx="31">
    <p:pos x="1162" y="3628"/>
    <p:text>migraciones</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5-08-05T11:55:10.234" idx="34">
    <p:pos x="5230" y="3904"/>
    <p:text>ver tesis</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6FDBA-A43C-4DAD-BFCE-2C21B6C3DCA7}" type="datetimeFigureOut">
              <a:rPr lang="es-AR" smtClean="0"/>
              <a:t>5/8/2025</a:t>
            </a:fld>
            <a:endParaRPr lang="es-A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5D41D1-0EA4-4776-9746-93E6F4A22279}" type="slidenum">
              <a:rPr lang="es-AR" smtClean="0"/>
              <a:t>‹#›</a:t>
            </a:fld>
            <a:endParaRPr lang="es-AR" dirty="0"/>
          </a:p>
        </p:txBody>
      </p:sp>
    </p:spTree>
    <p:extLst>
      <p:ext uri="{BB962C8B-B14F-4D97-AF65-F5344CB8AC3E}">
        <p14:creationId xmlns:p14="http://schemas.microsoft.com/office/powerpoint/2010/main" val="3117528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Bienvenidos, mi tesis se titula “Estudio de memorias resistivas basadas en aislantes de Mott” bajo la dirección de Carlos Acha y codirigido por Alberto Camjayi, trabajado durante el año pasado y un poquito durante este 2025. 0:09</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a:t>
            </a:fld>
            <a:endParaRPr lang="es-AR" dirty="0"/>
          </a:p>
        </p:txBody>
      </p:sp>
    </p:spTree>
    <p:extLst>
      <p:ext uri="{BB962C8B-B14F-4D97-AF65-F5344CB8AC3E}">
        <p14:creationId xmlns:p14="http://schemas.microsoft.com/office/powerpoint/2010/main" val="1354819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También vamos a utilizar corriente alterna (AC), donde uno para una amplitud y polarización DC fijas varía la frecuencia en un rango y registra la respuesta. Esto es interesante porque los dispositivos son naturalmente ciclados, pero además la respuesta en alterna puede dar novedades, que no ha sido descrito anteriormente. En este contexto, uno modela la respuesta con circuitos equivalentes, donde el nuestro es este, que rápidamente describiendo mucho detalle es un bloque de “inductancia química (o capacitancia negativa)”, un RLC que se caracteriza por una inductancia no asociada a un bobinado convencional sino a diversos mecanismos que muestran similitudes en su comportamiento. Luego tenemos un bloque RC denominado estequiométrico por su posible relación a las vacancias de oxígeno y finalmente este RC “negativo”, caracterizado por una resistencia nominalmente negativa que vamos a asociar a NDR por cuestiones contextuales. 1:07</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10</a:t>
            </a:fld>
            <a:endParaRPr lang="es-AR" dirty="0"/>
          </a:p>
        </p:txBody>
      </p:sp>
    </p:spTree>
    <p:extLst>
      <p:ext uri="{BB962C8B-B14F-4D97-AF65-F5344CB8AC3E}">
        <p14:creationId xmlns:p14="http://schemas.microsoft.com/office/powerpoint/2010/main" val="2660308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Finalmente, una rápida descripción de este modelo dinámico en la Ecuación de Duffing: este modelo describe un oscilador amortiguado y forzado, con la adición de un término no-lineal que como vemos en el potencial nos da la posibilidad de incorporar un potencial con dos estados posibles. En la práctica, podemos simular un par de casos, primero uno en el que un estímulo AC va del “origen” a un estado y se mantiene, o este donde el sistema no alcanza equilibrio, y podemos tener uno estado, el otro, o incluso modificar estos estados según los parámetros de la ecuación, los cuales pueden libremente cambiar. 0:28</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11</a:t>
            </a:fld>
            <a:endParaRPr lang="es-AR" dirty="0"/>
          </a:p>
        </p:txBody>
      </p:sp>
    </p:spTree>
    <p:extLst>
      <p:ext uri="{BB962C8B-B14F-4D97-AF65-F5344CB8AC3E}">
        <p14:creationId xmlns:p14="http://schemas.microsoft.com/office/powerpoint/2010/main" val="236397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Habiendo descrito la memoria resistiva, el SIO y las practicas que nos importan, ya vamos a la realidad describiendo brevemente los experimentos. 0:07</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12</a:t>
            </a:fld>
            <a:endParaRPr lang="es-AR" dirty="0"/>
          </a:p>
        </p:txBody>
      </p:sp>
    </p:spTree>
    <p:extLst>
      <p:ext uri="{BB962C8B-B14F-4D97-AF65-F5344CB8AC3E}">
        <p14:creationId xmlns:p14="http://schemas.microsoft.com/office/powerpoint/2010/main" val="2334276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Lo primero naturalmente fue trabajar el cristal: las muestras fueron provistas por el Laboratorio de Física de Sólidos del CNRS, U. París-Sur. Nuestro cristal de interés hoy lo denominamos X5, y es este muchachito de 2mm x 0.6mm x 0.3mm. El proceso que utilice para contactarlo esta diagramado acá, que consiste en su adhesión a una superficie, el cubierto de sus laterales para evitar cortocircuitos posteriores, el colocado de una película fotosensible y su posterior revelación en forma de contactos. Lo sigue su remoción química y, en los espacios liberados, el depositado por sputtering de platino. Luego se remueve la cobertura lateral y se colocaron con epoxi de plata cables de platino de 0.3mm de diámetro. Una imagen final de X5 se observa acá, donde mostramos también la denominación de los contactos: 1 y 2 son forcé (donde aplicamos estímulos) y 3 y 4 son sense (donde leemos en el cristal). Era importante realizar mediciones a 4W porque los contactos suelen tener muchos efectos adicionales que no era lo que nosotros queríamos aprender en este caso. 1:08</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13</a:t>
            </a:fld>
            <a:endParaRPr lang="es-AR" dirty="0"/>
          </a:p>
        </p:txBody>
      </p:sp>
    </p:spTree>
    <p:extLst>
      <p:ext uri="{BB962C8B-B14F-4D97-AF65-F5344CB8AC3E}">
        <p14:creationId xmlns:p14="http://schemas.microsoft.com/office/powerpoint/2010/main" val="356638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Este es el armado experimental que tenemos: un crióstato donde se inserta la muestra y líquido criogénico, el sistema controla la temperatura con la posición de la muestra o con calor sobre la muestra, y todo está acoplado a un sistema central de control que finalmente también maneja la medición sobre el cristal. El equipamiento de medición puede ser una fuente SMU con estos estímulos con forma de pulso, donde enciendo la “escritura” fuerte y realizo “lecturas” débiles en medio, puede ser este sistema con una fuente y un nanovoltímetro para alta resolución donde por resolución temporal hago mediciones escalonadas de lectura y escritura simultaneas, o puede ser un LCR para el caso AC donde compara su señal sinusoidal con la señal de respuesta y así adquiere modulo y fase (o R y X). Cuando usemos uno u otro lo aclaro cuando haga falta. 1:30</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14</a:t>
            </a:fld>
            <a:endParaRPr lang="es-AR" dirty="0"/>
          </a:p>
        </p:txBody>
      </p:sp>
    </p:spTree>
    <p:extLst>
      <p:ext uri="{BB962C8B-B14F-4D97-AF65-F5344CB8AC3E}">
        <p14:creationId xmlns:p14="http://schemas.microsoft.com/office/powerpoint/2010/main" val="1367705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 primer estudio es una </a:t>
            </a:r>
            <a:r>
              <a:rPr lang="en-US" dirty="0" err="1"/>
              <a:t>caracterización</a:t>
            </a:r>
            <a:r>
              <a:rPr lang="en-US" dirty="0"/>
              <a:t> </a:t>
            </a:r>
            <a:r>
              <a:rPr lang="en-US" dirty="0" err="1"/>
              <a:t>magnética</a:t>
            </a:r>
            <a:r>
              <a:rPr lang="en-US" dirty="0"/>
              <a:t> </a:t>
            </a:r>
            <a:r>
              <a:rPr lang="en-US" dirty="0" err="1"/>
              <a:t>mediante</a:t>
            </a:r>
            <a:r>
              <a:rPr lang="en-US" dirty="0"/>
              <a:t> una </a:t>
            </a:r>
            <a:r>
              <a:rPr lang="en-US" dirty="0" err="1"/>
              <a:t>magnetometría</a:t>
            </a:r>
            <a:r>
              <a:rPr lang="en-US" dirty="0"/>
              <a:t>, con un SQUID no </a:t>
            </a:r>
            <a:r>
              <a:rPr lang="en-US" dirty="0" err="1"/>
              <a:t>descrito</a:t>
            </a:r>
            <a:r>
              <a:rPr lang="en-US" dirty="0"/>
              <a:t> </a:t>
            </a:r>
            <a:r>
              <a:rPr lang="en-US" dirty="0" err="1"/>
              <a:t>aquí</a:t>
            </a:r>
            <a:r>
              <a:rPr lang="en-US" dirty="0"/>
              <a:t>. La </a:t>
            </a:r>
            <a:r>
              <a:rPr lang="en-US" dirty="0" err="1"/>
              <a:t>resultante</a:t>
            </a:r>
            <a:r>
              <a:rPr lang="en-US" dirty="0"/>
              <a:t> de </a:t>
            </a:r>
            <a:r>
              <a:rPr lang="en-US" dirty="0" err="1"/>
              <a:t>esto</a:t>
            </a:r>
            <a:r>
              <a:rPr lang="en-US" dirty="0"/>
              <a:t> es </a:t>
            </a:r>
            <a:r>
              <a:rPr lang="en-US" dirty="0" err="1"/>
              <a:t>esta</a:t>
            </a:r>
            <a:r>
              <a:rPr lang="en-US" dirty="0"/>
              <a:t> </a:t>
            </a:r>
            <a:r>
              <a:rPr lang="en-US" dirty="0" err="1"/>
              <a:t>adquisición</a:t>
            </a:r>
            <a:r>
              <a:rPr lang="en-US" dirty="0"/>
              <a:t>, que </a:t>
            </a:r>
            <a:r>
              <a:rPr lang="en-US" dirty="0" err="1"/>
              <a:t>muestra</a:t>
            </a:r>
            <a:r>
              <a:rPr lang="en-US" dirty="0"/>
              <a:t> un </a:t>
            </a:r>
            <a:r>
              <a:rPr lang="en-US" dirty="0" err="1"/>
              <a:t>ordenamiento</a:t>
            </a:r>
            <a:r>
              <a:rPr lang="en-US" dirty="0"/>
              <a:t> antiferromagnetico </a:t>
            </a:r>
            <a:r>
              <a:rPr lang="en-US" dirty="0" err="1"/>
              <a:t>debajo</a:t>
            </a:r>
            <a:r>
              <a:rPr lang="en-US" dirty="0"/>
              <a:t> de los 240 K (temp </a:t>
            </a:r>
            <a:r>
              <a:rPr lang="en-US" dirty="0" err="1"/>
              <a:t>neel</a:t>
            </a:r>
            <a:r>
              <a:rPr lang="en-US" dirty="0"/>
              <a:t>), y a 100 K </a:t>
            </a:r>
            <a:r>
              <a:rPr lang="en-US" dirty="0" err="1"/>
              <a:t>aproximadamente</a:t>
            </a:r>
            <a:r>
              <a:rPr lang="en-US" dirty="0"/>
              <a:t> una </a:t>
            </a:r>
            <a:r>
              <a:rPr lang="en-US" dirty="0" err="1"/>
              <a:t>anomalía</a:t>
            </a:r>
            <a:r>
              <a:rPr lang="en-US" dirty="0"/>
              <a:t> </a:t>
            </a:r>
            <a:r>
              <a:rPr lang="en-US" dirty="0" err="1"/>
              <a:t>asociada</a:t>
            </a:r>
            <a:r>
              <a:rPr lang="en-US" dirty="0"/>
              <a:t> a un </a:t>
            </a:r>
            <a:r>
              <a:rPr lang="en-US" dirty="0" err="1"/>
              <a:t>reordenamiento</a:t>
            </a:r>
            <a:r>
              <a:rPr lang="en-US" dirty="0"/>
              <a:t>. Lo mas </a:t>
            </a:r>
            <a:r>
              <a:rPr lang="en-US" dirty="0" err="1"/>
              <a:t>importante</a:t>
            </a:r>
            <a:r>
              <a:rPr lang="en-US" dirty="0"/>
              <a:t> de </a:t>
            </a:r>
            <a:r>
              <a:rPr lang="en-US" dirty="0" err="1"/>
              <a:t>esta</a:t>
            </a:r>
            <a:r>
              <a:rPr lang="en-US" dirty="0"/>
              <a:t> </a:t>
            </a:r>
            <a:r>
              <a:rPr lang="en-US" dirty="0" err="1"/>
              <a:t>caracterización</a:t>
            </a:r>
            <a:r>
              <a:rPr lang="en-US" dirty="0"/>
              <a:t> es el gran </a:t>
            </a:r>
            <a:r>
              <a:rPr lang="en-US" dirty="0" err="1"/>
              <a:t>acuerdo</a:t>
            </a:r>
            <a:r>
              <a:rPr lang="en-US" dirty="0"/>
              <a:t> con la </a:t>
            </a:r>
            <a:r>
              <a:rPr lang="en-US" dirty="0" err="1"/>
              <a:t>bibliografía</a:t>
            </a:r>
            <a:r>
              <a:rPr lang="en-US" dirty="0"/>
              <a:t> de </a:t>
            </a:r>
            <a:r>
              <a:rPr lang="en-US" dirty="0" err="1"/>
              <a:t>referencia</a:t>
            </a:r>
            <a:r>
              <a:rPr lang="en-US" dirty="0"/>
              <a:t> como </a:t>
            </a:r>
            <a:r>
              <a:rPr lang="en-US" dirty="0" err="1"/>
              <a:t>vemos</a:t>
            </a:r>
            <a:r>
              <a:rPr lang="en-US" dirty="0"/>
              <a:t>, </a:t>
            </a:r>
            <a:r>
              <a:rPr lang="en-US" dirty="0" err="1"/>
              <a:t>donde</a:t>
            </a:r>
            <a:r>
              <a:rPr lang="en-US" dirty="0"/>
              <a:t> la forma es muy similar, </a:t>
            </a:r>
            <a:r>
              <a:rPr lang="en-US" dirty="0" err="1"/>
              <a:t>pero</a:t>
            </a:r>
            <a:r>
              <a:rPr lang="en-US" dirty="0"/>
              <a:t> </a:t>
            </a:r>
            <a:r>
              <a:rPr lang="en-US" dirty="0" err="1"/>
              <a:t>rescatamos</a:t>
            </a:r>
            <a:r>
              <a:rPr lang="en-US" dirty="0"/>
              <a:t> que hay </a:t>
            </a:r>
            <a:r>
              <a:rPr lang="en-US" dirty="0" err="1"/>
              <a:t>diferencias</a:t>
            </a:r>
            <a:r>
              <a:rPr lang="en-US" dirty="0"/>
              <a:t> a </a:t>
            </a:r>
            <a:r>
              <a:rPr lang="en-US" dirty="0" err="1"/>
              <a:t>bajas</a:t>
            </a:r>
            <a:r>
              <a:rPr lang="en-US" dirty="0"/>
              <a:t> </a:t>
            </a:r>
            <a:r>
              <a:rPr lang="en-US" dirty="0" err="1"/>
              <a:t>temperaturas</a:t>
            </a:r>
            <a:r>
              <a:rPr lang="en-US" dirty="0"/>
              <a:t>. Esto </a:t>
            </a:r>
            <a:r>
              <a:rPr lang="en-US" dirty="0" err="1"/>
              <a:t>nos</a:t>
            </a:r>
            <a:r>
              <a:rPr lang="en-US" dirty="0"/>
              <a:t> da la </a:t>
            </a:r>
            <a:r>
              <a:rPr lang="en-US" dirty="0" err="1"/>
              <a:t>pauta</a:t>
            </a:r>
            <a:r>
              <a:rPr lang="en-US" dirty="0"/>
              <a:t> de </a:t>
            </a:r>
            <a:r>
              <a:rPr lang="en-US" dirty="0" err="1"/>
              <a:t>ciertas</a:t>
            </a:r>
            <a:r>
              <a:rPr lang="en-US" dirty="0"/>
              <a:t> </a:t>
            </a:r>
            <a:r>
              <a:rPr lang="en-US" dirty="0" err="1"/>
              <a:t>diferencias</a:t>
            </a:r>
            <a:r>
              <a:rPr lang="en-US" dirty="0"/>
              <a:t> respect a los </a:t>
            </a:r>
            <a:r>
              <a:rPr lang="en-US" dirty="0" err="1"/>
              <a:t>estudios</a:t>
            </a:r>
            <a:r>
              <a:rPr lang="en-US" dirty="0"/>
              <a:t> de </a:t>
            </a:r>
            <a:r>
              <a:rPr lang="en-US" dirty="0" err="1"/>
              <a:t>referencia</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16</a:t>
            </a:fld>
            <a:endParaRPr lang="es-AR" dirty="0"/>
          </a:p>
        </p:txBody>
      </p:sp>
    </p:spTree>
    <p:extLst>
      <p:ext uri="{BB962C8B-B14F-4D97-AF65-F5344CB8AC3E}">
        <p14:creationId xmlns:p14="http://schemas.microsoft.com/office/powerpoint/2010/main" val="2875773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Ahora para comenzar con lo que nos importa mas, que es la resistencia (o en este caso resistividad). Estas curvas son medidas a 4W dando los resultados del SIO puro, y a continuación solo vamos a ver esta configuración, ya que si bien hicimos los estudios a 2W los mismos contienen información de los contactos que no nos resulta tan interesante mostrar ahora (en un estudio del SIO). Las curvas continuas son nuestras mediciones y las de puntos son de un estudio de referencia. Si vemos la curva amarilla, esta es la primera en hacerse, que muestra gran acuerdo con el estudio de Qi con vacancias, por lo cual esta curva nos diría según el comportamiento a baja temperatura que tenemos vacancias. Un mes </a:t>
            </a:r>
            <a:r>
              <a:rPr lang="es-AR" dirty="0" err="1"/>
              <a:t>despúes</a:t>
            </a:r>
            <a:r>
              <a:rPr lang="es-AR" dirty="0"/>
              <a:t>, descubrimos que tras haber trabajado, realizar la curva nuevamente da un comportamiento a bajas temperaturas del tipo semiconductor, compatible con la ausencia (o menor cantidad) de vacancias (sin embargo en un orden resistivo mucho menor que los estudios de referencia para ese caso). Esto es super interesante, pues nos da la pauta que se dio una transición de un estado desoxigenado a un estado estequiométrico (o oxigenado). </a:t>
            </a:r>
            <a:r>
              <a:rPr lang="es-AR" dirty="0" err="1"/>
              <a:t>Osea</a:t>
            </a:r>
            <a:r>
              <a:rPr lang="es-AR" dirty="0"/>
              <a:t> que aparte de replicar resultados de la bibliografía con este resultado, obtuvimos un comportamiento novedoso que es una posible transición de estados no volátiles: esto será uno de los focos cruciales de nuestro trabajo.</a:t>
            </a:r>
          </a:p>
        </p:txBody>
      </p:sp>
      <p:sp>
        <p:nvSpPr>
          <p:cNvPr id="4" name="Slide Number Placeholder 3"/>
          <p:cNvSpPr>
            <a:spLocks noGrp="1"/>
          </p:cNvSpPr>
          <p:nvPr>
            <p:ph type="sldNum" sz="quarter" idx="5"/>
          </p:nvPr>
        </p:nvSpPr>
        <p:spPr/>
        <p:txBody>
          <a:bodyPr/>
          <a:lstStyle/>
          <a:p>
            <a:fld id="{645D41D1-0EA4-4776-9746-93E6F4A22279}" type="slidenum">
              <a:rPr lang="es-AR" smtClean="0"/>
              <a:t>17</a:t>
            </a:fld>
            <a:endParaRPr lang="es-AR" dirty="0"/>
          </a:p>
        </p:txBody>
      </p:sp>
    </p:spTree>
    <p:extLst>
      <p:ext uri="{BB962C8B-B14F-4D97-AF65-F5344CB8AC3E}">
        <p14:creationId xmlns:p14="http://schemas.microsoft.com/office/powerpoint/2010/main" val="4101906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Como </a:t>
            </a:r>
            <a:r>
              <a:rPr lang="en-US" dirty="0" err="1"/>
              <a:t>dijimos</a:t>
            </a:r>
            <a:r>
              <a:rPr lang="en-US" dirty="0"/>
              <a:t> que se da una transición, </a:t>
            </a:r>
            <a:r>
              <a:rPr lang="en-US" dirty="0" err="1"/>
              <a:t>decidimos</a:t>
            </a:r>
            <a:r>
              <a:rPr lang="en-US" dirty="0"/>
              <a:t> </a:t>
            </a:r>
            <a:r>
              <a:rPr lang="en-US" dirty="0" err="1"/>
              <a:t>armar</a:t>
            </a:r>
            <a:r>
              <a:rPr lang="en-US" dirty="0"/>
              <a:t> una </a:t>
            </a:r>
            <a:r>
              <a:rPr lang="en-US" dirty="0" err="1"/>
              <a:t>linea</a:t>
            </a:r>
            <a:r>
              <a:rPr lang="en-US" dirty="0"/>
              <a:t> temporal para explorer que </a:t>
            </a:r>
            <a:r>
              <a:rPr lang="en-US" dirty="0" err="1"/>
              <a:t>dio</a:t>
            </a:r>
            <a:r>
              <a:rPr lang="en-US" dirty="0"/>
              <a:t> </a:t>
            </a:r>
            <a:r>
              <a:rPr lang="en-US" dirty="0" err="1"/>
              <a:t>lugar</a:t>
            </a:r>
            <a:r>
              <a:rPr lang="en-US" dirty="0"/>
              <a:t> a </a:t>
            </a:r>
            <a:r>
              <a:rPr lang="en-US" dirty="0" err="1"/>
              <a:t>ella</a:t>
            </a:r>
            <a:r>
              <a:rPr lang="en-US" dirty="0"/>
              <a:t>. Para </a:t>
            </a:r>
            <a:r>
              <a:rPr lang="en-US" dirty="0" err="1"/>
              <a:t>esto</a:t>
            </a:r>
            <a:r>
              <a:rPr lang="en-US" dirty="0"/>
              <a:t>, </a:t>
            </a:r>
            <a:r>
              <a:rPr lang="en-US" dirty="0" err="1"/>
              <a:t>separamos</a:t>
            </a:r>
            <a:r>
              <a:rPr lang="en-US" dirty="0"/>
              <a:t> al cristal en “</a:t>
            </a:r>
            <a:r>
              <a:rPr lang="en-US" dirty="0" err="1"/>
              <a:t>submuestras</a:t>
            </a:r>
            <a:r>
              <a:rPr lang="en-US" dirty="0"/>
              <a:t>” X5-a, X5-b y una </a:t>
            </a:r>
            <a:r>
              <a:rPr lang="en-US" dirty="0" err="1"/>
              <a:t>adicional</a:t>
            </a:r>
            <a:r>
              <a:rPr lang="en-US" dirty="0"/>
              <a:t> X5-c </a:t>
            </a:r>
            <a:r>
              <a:rPr lang="en-US" dirty="0" err="1"/>
              <a:t>asociada</a:t>
            </a:r>
            <a:r>
              <a:rPr lang="en-US" dirty="0"/>
              <a:t> a </a:t>
            </a:r>
            <a:r>
              <a:rPr lang="en-US" dirty="0" err="1"/>
              <a:t>comportamientos</a:t>
            </a:r>
            <a:r>
              <a:rPr lang="en-US" dirty="0"/>
              <a:t> que no </a:t>
            </a:r>
            <a:r>
              <a:rPr lang="en-US" dirty="0" err="1"/>
              <a:t>vamos</a:t>
            </a:r>
            <a:r>
              <a:rPr lang="en-US" dirty="0"/>
              <a:t> a </a:t>
            </a:r>
            <a:r>
              <a:rPr lang="en-US" dirty="0" err="1"/>
              <a:t>cubrir</a:t>
            </a:r>
            <a:r>
              <a:rPr lang="en-US" dirty="0"/>
              <a:t> hoy. Lo </a:t>
            </a:r>
            <a:r>
              <a:rPr lang="en-US" dirty="0" err="1"/>
              <a:t>interesante</a:t>
            </a:r>
            <a:r>
              <a:rPr lang="en-US" dirty="0"/>
              <a:t> de la </a:t>
            </a:r>
            <a:r>
              <a:rPr lang="en-US" dirty="0" err="1"/>
              <a:t>linea</a:t>
            </a:r>
            <a:r>
              <a:rPr lang="en-US" dirty="0"/>
              <a:t> es que, considerando que </a:t>
            </a:r>
            <a:r>
              <a:rPr lang="en-US" dirty="0" err="1"/>
              <a:t>trabajamos</a:t>
            </a:r>
            <a:r>
              <a:rPr lang="en-US" dirty="0"/>
              <a:t> con </a:t>
            </a:r>
            <a:r>
              <a:rPr lang="en-US" dirty="0" err="1"/>
              <a:t>estímulos</a:t>
            </a:r>
            <a:r>
              <a:rPr lang="en-US" dirty="0"/>
              <a:t> </a:t>
            </a:r>
            <a:r>
              <a:rPr lang="en-US" dirty="0" err="1"/>
              <a:t>eléctricos</a:t>
            </a:r>
            <a:r>
              <a:rPr lang="en-US" dirty="0"/>
              <a:t>, es </a:t>
            </a:r>
            <a:r>
              <a:rPr lang="en-US" dirty="0" err="1"/>
              <a:t>interesante</a:t>
            </a:r>
            <a:r>
              <a:rPr lang="en-US" dirty="0"/>
              <a:t> </a:t>
            </a:r>
            <a:r>
              <a:rPr lang="en-US" dirty="0" err="1"/>
              <a:t>señalar</a:t>
            </a:r>
            <a:r>
              <a:rPr lang="en-US" dirty="0"/>
              <a:t> como es possible que Nuestro </a:t>
            </a:r>
            <a:r>
              <a:rPr lang="en-US" dirty="0" err="1"/>
              <a:t>trabajo</a:t>
            </a:r>
            <a:r>
              <a:rPr lang="en-US" dirty="0"/>
              <a:t> sobre el cristal </a:t>
            </a:r>
            <a:r>
              <a:rPr lang="en-US" dirty="0" err="1"/>
              <a:t>modificó</a:t>
            </a:r>
            <a:r>
              <a:rPr lang="en-US" dirty="0"/>
              <a:t> la </a:t>
            </a:r>
            <a:r>
              <a:rPr lang="en-US" dirty="0" err="1"/>
              <a:t>estequiometría</a:t>
            </a:r>
            <a:r>
              <a:rPr lang="en-US" dirty="0"/>
              <a:t> del </a:t>
            </a:r>
            <a:r>
              <a:rPr lang="en-US" dirty="0" err="1"/>
              <a:t>mismo</a:t>
            </a:r>
            <a:r>
              <a:rPr lang="en-US" dirty="0"/>
              <a:t>, por lo </a:t>
            </a:r>
            <a:r>
              <a:rPr lang="en-US" dirty="0" err="1"/>
              <a:t>cual</a:t>
            </a:r>
            <a:r>
              <a:rPr lang="en-US" dirty="0"/>
              <a:t> las </a:t>
            </a:r>
            <a:r>
              <a:rPr lang="en-US" dirty="0" err="1"/>
              <a:t>mediciones</a:t>
            </a:r>
            <a:r>
              <a:rPr lang="en-US" dirty="0"/>
              <a:t> de </a:t>
            </a:r>
            <a:r>
              <a:rPr lang="en-US" dirty="0" err="1"/>
              <a:t>alta</a:t>
            </a:r>
            <a:r>
              <a:rPr lang="en-US" dirty="0"/>
              <a:t> Corriente </a:t>
            </a:r>
            <a:r>
              <a:rPr lang="en-US" dirty="0" err="1"/>
              <a:t>parecen</a:t>
            </a:r>
            <a:r>
              <a:rPr lang="en-US" dirty="0"/>
              <a:t> </a:t>
            </a:r>
            <a:r>
              <a:rPr lang="en-US" dirty="0" err="1"/>
              <a:t>mostrar</a:t>
            </a:r>
            <a:r>
              <a:rPr lang="en-US" dirty="0"/>
              <a:t> </a:t>
            </a:r>
            <a:r>
              <a:rPr lang="en-US" dirty="0" err="1"/>
              <a:t>promesas</a:t>
            </a:r>
            <a:r>
              <a:rPr lang="en-US" dirty="0"/>
              <a:t> sobre las </a:t>
            </a:r>
            <a:r>
              <a:rPr lang="en-US" dirty="0" err="1"/>
              <a:t>transiciones</a:t>
            </a:r>
            <a:r>
              <a:rPr lang="en-US" dirty="0"/>
              <a:t>. Las </a:t>
            </a:r>
            <a:r>
              <a:rPr lang="en-US" dirty="0" err="1"/>
              <a:t>señalo</a:t>
            </a:r>
            <a:r>
              <a:rPr lang="en-US" dirty="0"/>
              <a:t> </a:t>
            </a:r>
            <a:r>
              <a:rPr lang="en-US" dirty="0" err="1"/>
              <a:t>acá</a:t>
            </a:r>
            <a:r>
              <a:rPr lang="en-US" dirty="0"/>
              <a:t> para que </a:t>
            </a:r>
            <a:r>
              <a:rPr lang="en-US" dirty="0" err="1"/>
              <a:t>veamos</a:t>
            </a:r>
            <a:r>
              <a:rPr lang="en-US" dirty="0"/>
              <a:t> que se </a:t>
            </a:r>
            <a:r>
              <a:rPr lang="en-US" dirty="0" err="1"/>
              <a:t>trabajó</a:t>
            </a:r>
            <a:r>
              <a:rPr lang="en-US" dirty="0"/>
              <a:t> </a:t>
            </a:r>
            <a:r>
              <a:rPr lang="en-US" dirty="0" err="1"/>
              <a:t>mucho</a:t>
            </a:r>
            <a:r>
              <a:rPr lang="en-US" dirty="0"/>
              <a:t> sobre el cristal y la </a:t>
            </a:r>
            <a:r>
              <a:rPr lang="en-US" dirty="0" err="1"/>
              <a:t>lupa</a:t>
            </a:r>
            <a:r>
              <a:rPr lang="en-US" dirty="0"/>
              <a:t> sobre que cambio Entonces </a:t>
            </a:r>
            <a:r>
              <a:rPr lang="en-US" dirty="0" err="1"/>
              <a:t>esta</a:t>
            </a:r>
            <a:r>
              <a:rPr lang="en-US" dirty="0"/>
              <a:t> en </a:t>
            </a:r>
            <a:r>
              <a:rPr lang="en-US" dirty="0" err="1"/>
              <a:t>estos</a:t>
            </a:r>
            <a:r>
              <a:rPr lang="en-US" dirty="0"/>
              <a:t> </a:t>
            </a:r>
            <a:r>
              <a:rPr lang="en-US" dirty="0" err="1"/>
              <a:t>comportamientos</a:t>
            </a:r>
            <a:r>
              <a:rPr lang="en-US" dirty="0"/>
              <a:t>. </a:t>
            </a:r>
            <a:r>
              <a:rPr lang="en-US" dirty="0" err="1"/>
              <a:t>Señalados</a:t>
            </a:r>
            <a:r>
              <a:rPr lang="en-US" dirty="0"/>
              <a:t> en </a:t>
            </a:r>
            <a:r>
              <a:rPr lang="en-US" dirty="0" err="1"/>
              <a:t>azul</a:t>
            </a:r>
            <a:r>
              <a:rPr lang="en-US" dirty="0"/>
              <a:t> </a:t>
            </a:r>
            <a:r>
              <a:rPr lang="en-US" dirty="0" err="1"/>
              <a:t>están</a:t>
            </a:r>
            <a:r>
              <a:rPr lang="en-US" dirty="0"/>
              <a:t> las </a:t>
            </a:r>
            <a:r>
              <a:rPr lang="en-US" dirty="0" err="1"/>
              <a:t>mediciones</a:t>
            </a:r>
            <a:r>
              <a:rPr lang="en-US" dirty="0"/>
              <a:t> en </a:t>
            </a:r>
            <a:r>
              <a:rPr lang="en-US" dirty="0" err="1"/>
              <a:t>alterna</a:t>
            </a:r>
            <a:r>
              <a:rPr lang="en-US" dirty="0"/>
              <a:t>, que son naturalmente de menor amplitude y las </a:t>
            </a:r>
            <a:r>
              <a:rPr lang="en-US" dirty="0" err="1"/>
              <a:t>vamos</a:t>
            </a:r>
            <a:r>
              <a:rPr lang="en-US" dirty="0"/>
              <a:t> a </a:t>
            </a:r>
            <a:r>
              <a:rPr lang="en-US" dirty="0" err="1"/>
              <a:t>ver</a:t>
            </a:r>
            <a:r>
              <a:rPr lang="en-US" dirty="0"/>
              <a:t> luego, considerando que las </a:t>
            </a:r>
            <a:r>
              <a:rPr lang="en-US" dirty="0" err="1"/>
              <a:t>mismas</a:t>
            </a:r>
            <a:r>
              <a:rPr lang="en-US" dirty="0"/>
              <a:t> no </a:t>
            </a:r>
            <a:r>
              <a:rPr lang="en-US" dirty="0" err="1"/>
              <a:t>alteran</a:t>
            </a:r>
            <a:r>
              <a:rPr lang="en-US" dirty="0"/>
              <a:t> </a:t>
            </a:r>
            <a:r>
              <a:rPr lang="en-US" dirty="0" err="1"/>
              <a:t>permanentemente</a:t>
            </a:r>
            <a:r>
              <a:rPr lang="en-US" dirty="0"/>
              <a:t> al cristal.</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18</a:t>
            </a:fld>
            <a:endParaRPr lang="es-AR" dirty="0"/>
          </a:p>
        </p:txBody>
      </p:sp>
    </p:spTree>
    <p:extLst>
      <p:ext uri="{BB962C8B-B14F-4D97-AF65-F5344CB8AC3E}">
        <p14:creationId xmlns:p14="http://schemas.microsoft.com/office/powerpoint/2010/main" val="2011239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Como </a:t>
            </a:r>
            <a:r>
              <a:rPr lang="en-US" dirty="0" err="1"/>
              <a:t>mencioné</a:t>
            </a:r>
            <a:r>
              <a:rPr lang="en-US" dirty="0"/>
              <a:t>, la principal </a:t>
            </a:r>
            <a:r>
              <a:rPr lang="en-US" dirty="0" err="1"/>
              <a:t>herramienta</a:t>
            </a:r>
            <a:r>
              <a:rPr lang="en-US" dirty="0"/>
              <a:t> a </a:t>
            </a:r>
            <a:r>
              <a:rPr lang="en-US" dirty="0" err="1"/>
              <a:t>nuestra</a:t>
            </a:r>
            <a:r>
              <a:rPr lang="en-US" dirty="0"/>
              <a:t> </a:t>
            </a:r>
            <a:r>
              <a:rPr lang="en-US" dirty="0" err="1"/>
              <a:t>disposición</a:t>
            </a:r>
            <a:r>
              <a:rPr lang="en-US" dirty="0"/>
              <a:t> son las curvas I-V, </a:t>
            </a:r>
            <a:r>
              <a:rPr lang="en-US" dirty="0" err="1"/>
              <a:t>ya</a:t>
            </a:r>
            <a:r>
              <a:rPr lang="en-US" dirty="0"/>
              <a:t> que </a:t>
            </a:r>
            <a:r>
              <a:rPr lang="en-US" dirty="0" err="1"/>
              <a:t>codifican</a:t>
            </a:r>
            <a:r>
              <a:rPr lang="en-US" dirty="0"/>
              <a:t> la </a:t>
            </a:r>
            <a:r>
              <a:rPr lang="en-US" dirty="0" err="1"/>
              <a:t>conducción</a:t>
            </a:r>
            <a:r>
              <a:rPr lang="en-US" dirty="0"/>
              <a:t> y la Resistencia evolutive del </a:t>
            </a:r>
            <a:r>
              <a:rPr lang="en-US" dirty="0" err="1"/>
              <a:t>mismo</a:t>
            </a:r>
            <a:r>
              <a:rPr lang="en-US" dirty="0"/>
              <a:t>. La </a:t>
            </a:r>
            <a:r>
              <a:rPr lang="en-US" dirty="0" err="1"/>
              <a:t>expectativa</a:t>
            </a:r>
            <a:r>
              <a:rPr lang="en-US" dirty="0"/>
              <a:t> en </a:t>
            </a:r>
            <a:r>
              <a:rPr lang="en-US" dirty="0" err="1"/>
              <a:t>este</a:t>
            </a:r>
            <a:r>
              <a:rPr lang="en-US" dirty="0"/>
              <a:t> </a:t>
            </a:r>
            <a:r>
              <a:rPr lang="en-US" dirty="0" err="1"/>
              <a:t>trabajo</a:t>
            </a:r>
            <a:r>
              <a:rPr lang="en-US" dirty="0"/>
              <a:t> </a:t>
            </a:r>
            <a:r>
              <a:rPr lang="en-US" dirty="0" err="1"/>
              <a:t>fue</a:t>
            </a:r>
            <a:r>
              <a:rPr lang="en-US" dirty="0"/>
              <a:t> en base a los </a:t>
            </a:r>
            <a:r>
              <a:rPr lang="en-US" dirty="0" err="1"/>
              <a:t>trabajos</a:t>
            </a:r>
            <a:r>
              <a:rPr lang="en-US" dirty="0"/>
              <a:t> de Cao y Qi, que </a:t>
            </a:r>
            <a:r>
              <a:rPr lang="en-US" dirty="0" err="1"/>
              <a:t>vieron</a:t>
            </a:r>
            <a:r>
              <a:rPr lang="en-US" dirty="0"/>
              <a:t> </a:t>
            </a:r>
            <a:r>
              <a:rPr lang="en-US" dirty="0" err="1"/>
              <a:t>estas</a:t>
            </a:r>
            <a:r>
              <a:rPr lang="en-US" dirty="0"/>
              <a:t> no </a:t>
            </a:r>
            <a:r>
              <a:rPr lang="en-US" dirty="0" err="1"/>
              <a:t>linealidades</a:t>
            </a:r>
            <a:r>
              <a:rPr lang="en-US" dirty="0"/>
              <a:t> </a:t>
            </a:r>
            <a:r>
              <a:rPr lang="en-US" dirty="0" err="1"/>
              <a:t>asombrosas</a:t>
            </a:r>
            <a:r>
              <a:rPr lang="en-US" dirty="0"/>
              <a:t> de Resistencia </a:t>
            </a:r>
            <a:r>
              <a:rPr lang="en-US" dirty="0" err="1"/>
              <a:t>diferencial</a:t>
            </a:r>
            <a:r>
              <a:rPr lang="en-US" dirty="0"/>
              <a:t> negative con </a:t>
            </a:r>
            <a:r>
              <a:rPr lang="en-US" dirty="0" err="1"/>
              <a:t>mucha</a:t>
            </a:r>
            <a:r>
              <a:rPr lang="en-US" dirty="0"/>
              <a:t> hysteresis. Nuestra </a:t>
            </a:r>
            <a:r>
              <a:rPr lang="en-US" dirty="0" err="1"/>
              <a:t>realidad</a:t>
            </a:r>
            <a:r>
              <a:rPr lang="en-US" dirty="0"/>
              <a:t> </a:t>
            </a:r>
            <a:r>
              <a:rPr lang="en-US" dirty="0" err="1"/>
              <a:t>fue</a:t>
            </a:r>
            <a:r>
              <a:rPr lang="en-US" dirty="0"/>
              <a:t>, para X5-a, que las curvas </a:t>
            </a:r>
            <a:r>
              <a:rPr lang="en-US" dirty="0" err="1"/>
              <a:t>eran</a:t>
            </a:r>
            <a:r>
              <a:rPr lang="en-US" dirty="0"/>
              <a:t> super óhmicas. </a:t>
            </a:r>
            <a:r>
              <a:rPr lang="en-US" dirty="0" err="1"/>
              <a:t>Totalmente</a:t>
            </a:r>
            <a:r>
              <a:rPr lang="en-US" dirty="0"/>
              <a:t> </a:t>
            </a:r>
            <a:r>
              <a:rPr lang="en-US" dirty="0" err="1"/>
              <a:t>lineales</a:t>
            </a:r>
            <a:r>
              <a:rPr lang="en-US" dirty="0"/>
              <a:t> hasta 85 K, </a:t>
            </a:r>
            <a:r>
              <a:rPr lang="en-US" dirty="0" err="1"/>
              <a:t>generando</a:t>
            </a:r>
            <a:r>
              <a:rPr lang="en-US" dirty="0"/>
              <a:t> el </a:t>
            </a:r>
            <a:r>
              <a:rPr lang="en-US" dirty="0" err="1"/>
              <a:t>misterio</a:t>
            </a:r>
            <a:r>
              <a:rPr lang="en-US" dirty="0"/>
              <a:t> de por </a:t>
            </a:r>
            <a:r>
              <a:rPr lang="en-US" dirty="0" err="1"/>
              <a:t>qué</a:t>
            </a:r>
            <a:r>
              <a:rPr lang="en-US" dirty="0"/>
              <a:t> no </a:t>
            </a:r>
            <a:r>
              <a:rPr lang="en-US" dirty="0" err="1"/>
              <a:t>vimos</a:t>
            </a:r>
            <a:r>
              <a:rPr lang="en-US" dirty="0"/>
              <a:t> </a:t>
            </a:r>
            <a:r>
              <a:rPr lang="en-US" dirty="0" err="1"/>
              <a:t>estas</a:t>
            </a:r>
            <a:r>
              <a:rPr lang="en-US" dirty="0"/>
              <a:t> no </a:t>
            </a:r>
            <a:r>
              <a:rPr lang="en-US" dirty="0" err="1"/>
              <a:t>linealidades</a:t>
            </a:r>
            <a:r>
              <a:rPr lang="en-US" dirty="0"/>
              <a:t> tan </a:t>
            </a:r>
            <a:r>
              <a:rPr lang="en-US" dirty="0" err="1"/>
              <a:t>caracteristicas</a:t>
            </a:r>
            <a:r>
              <a:rPr lang="en-US" dirty="0"/>
              <a:t> del SIO. Para X5-b </a:t>
            </a:r>
            <a:r>
              <a:rPr lang="en-US" dirty="0" err="1"/>
              <a:t>replicamos</a:t>
            </a:r>
            <a:r>
              <a:rPr lang="en-US" dirty="0"/>
              <a:t> el estudio y dió </a:t>
            </a:r>
            <a:r>
              <a:rPr lang="en-US" dirty="0" err="1"/>
              <a:t>todo</a:t>
            </a:r>
            <a:r>
              <a:rPr lang="en-US" dirty="0"/>
              <a:t> </a:t>
            </a:r>
            <a:r>
              <a:rPr lang="en-US" dirty="0" err="1"/>
              <a:t>óhmico</a:t>
            </a:r>
            <a:r>
              <a:rPr lang="en-US" dirty="0"/>
              <a:t>, lo </a:t>
            </a:r>
            <a:r>
              <a:rPr lang="en-US" dirty="0" err="1"/>
              <a:t>cual</a:t>
            </a:r>
            <a:r>
              <a:rPr lang="en-US" dirty="0"/>
              <a:t> </a:t>
            </a:r>
            <a:r>
              <a:rPr lang="en-US" dirty="0" err="1"/>
              <a:t>fue</a:t>
            </a:r>
            <a:r>
              <a:rPr lang="en-US" dirty="0"/>
              <a:t> un poco </a:t>
            </a:r>
            <a:r>
              <a:rPr lang="en-US" dirty="0" err="1"/>
              <a:t>malo</a:t>
            </a:r>
            <a:r>
              <a:rPr lang="en-US" dirty="0"/>
              <a:t>, </a:t>
            </a:r>
            <a:r>
              <a:rPr lang="en-US" dirty="0" err="1"/>
              <a:t>pero</a:t>
            </a:r>
            <a:r>
              <a:rPr lang="en-US" dirty="0"/>
              <a:t> </a:t>
            </a:r>
            <a:r>
              <a:rPr lang="en-US" dirty="0" err="1"/>
              <a:t>nosotros</a:t>
            </a:r>
            <a:r>
              <a:rPr lang="en-US" dirty="0"/>
              <a:t> </a:t>
            </a:r>
            <a:r>
              <a:rPr lang="en-US" dirty="0" err="1"/>
              <a:t>podíamos</a:t>
            </a:r>
            <a:r>
              <a:rPr lang="en-US" dirty="0"/>
              <a:t> </a:t>
            </a:r>
            <a:r>
              <a:rPr lang="en-US" dirty="0" err="1"/>
              <a:t>medir</a:t>
            </a:r>
            <a:r>
              <a:rPr lang="en-US" dirty="0"/>
              <a:t> a </a:t>
            </a:r>
            <a:r>
              <a:rPr lang="en-US" dirty="0" err="1"/>
              <a:t>veces</a:t>
            </a:r>
            <a:r>
              <a:rPr lang="en-US" dirty="0"/>
              <a:t> con </a:t>
            </a:r>
            <a:r>
              <a:rPr lang="en-US" dirty="0" err="1"/>
              <a:t>helio</a:t>
            </a:r>
            <a:r>
              <a:rPr lang="en-US" dirty="0"/>
              <a:t> hasta 4K. Entonces </a:t>
            </a:r>
            <a:r>
              <a:rPr lang="en-US" dirty="0" err="1"/>
              <a:t>qué</a:t>
            </a:r>
            <a:r>
              <a:rPr lang="en-US" dirty="0"/>
              <a:t> </a:t>
            </a:r>
            <a:r>
              <a:rPr lang="en-US" dirty="0" err="1"/>
              <a:t>pasa</a:t>
            </a:r>
            <a:r>
              <a:rPr lang="en-US" dirty="0"/>
              <a:t> </a:t>
            </a:r>
            <a:r>
              <a:rPr lang="en-US" dirty="0" err="1"/>
              <a:t>ahí</a:t>
            </a:r>
            <a:r>
              <a:rPr lang="en-US" dirty="0"/>
              <a:t> </a:t>
            </a:r>
            <a:r>
              <a:rPr lang="en-US" dirty="0" err="1"/>
              <a:t>abajo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19</a:t>
            </a:fld>
            <a:endParaRPr lang="es-AR" dirty="0"/>
          </a:p>
        </p:txBody>
      </p:sp>
    </p:spTree>
    <p:extLst>
      <p:ext uri="{BB962C8B-B14F-4D97-AF65-F5344CB8AC3E}">
        <p14:creationId xmlns:p14="http://schemas.microsoft.com/office/powerpoint/2010/main" val="345059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Resulta</a:t>
            </a:r>
            <a:r>
              <a:rPr lang="en-US" dirty="0"/>
              <a:t> que en las curvas de </a:t>
            </a:r>
            <a:r>
              <a:rPr lang="en-US" dirty="0" err="1"/>
              <a:t>resistividad</a:t>
            </a:r>
            <a:r>
              <a:rPr lang="en-US" dirty="0"/>
              <a:t> </a:t>
            </a:r>
            <a:r>
              <a:rPr lang="en-US" dirty="0" err="1"/>
              <a:t>encontramos</a:t>
            </a:r>
            <a:r>
              <a:rPr lang="en-US" dirty="0"/>
              <a:t> algo muy </a:t>
            </a:r>
            <a:r>
              <a:rPr lang="en-US" dirty="0" err="1"/>
              <a:t>interesante</a:t>
            </a:r>
            <a:r>
              <a:rPr lang="en-US" dirty="0"/>
              <a:t> </a:t>
            </a:r>
            <a:r>
              <a:rPr lang="en-US" dirty="0" err="1"/>
              <a:t>pero</a:t>
            </a:r>
            <a:r>
              <a:rPr lang="en-US" dirty="0"/>
              <a:t> a muy </a:t>
            </a:r>
            <a:r>
              <a:rPr lang="en-US" dirty="0" err="1"/>
              <a:t>bajas</a:t>
            </a:r>
            <a:r>
              <a:rPr lang="en-US" dirty="0"/>
              <a:t> </a:t>
            </a:r>
            <a:r>
              <a:rPr lang="en-US" dirty="0" err="1"/>
              <a:t>temperaturas</a:t>
            </a:r>
            <a:r>
              <a:rPr lang="en-US" dirty="0"/>
              <a:t>: una considerable no-</a:t>
            </a:r>
            <a:r>
              <a:rPr lang="en-US" dirty="0" err="1"/>
              <a:t>linealidad</a:t>
            </a:r>
            <a:r>
              <a:rPr lang="en-US" dirty="0"/>
              <a:t> en la Resistencia, la Corriente </a:t>
            </a:r>
            <a:r>
              <a:rPr lang="en-US" dirty="0" err="1"/>
              <a:t>ascendente</a:t>
            </a:r>
            <a:r>
              <a:rPr lang="en-US" dirty="0"/>
              <a:t> reduce la </a:t>
            </a:r>
            <a:r>
              <a:rPr lang="en-US" dirty="0" err="1"/>
              <a:t>resistividad</a:t>
            </a:r>
            <a:r>
              <a:rPr lang="en-US" dirty="0"/>
              <a:t>. Esto es muy bueno, y es compatible con lo que </a:t>
            </a:r>
            <a:r>
              <a:rPr lang="en-US" dirty="0" err="1"/>
              <a:t>observan</a:t>
            </a:r>
            <a:r>
              <a:rPr lang="en-US" dirty="0"/>
              <a:t> Qi y Cao, con la </a:t>
            </a:r>
            <a:r>
              <a:rPr lang="en-US" dirty="0" err="1"/>
              <a:t>salvedad</a:t>
            </a:r>
            <a:r>
              <a:rPr lang="en-US" dirty="0"/>
              <a:t> de que solo lo </a:t>
            </a:r>
            <a:r>
              <a:rPr lang="en-US" dirty="0" err="1"/>
              <a:t>vemos</a:t>
            </a:r>
            <a:r>
              <a:rPr lang="en-US" dirty="0"/>
              <a:t> a muy baja T, </a:t>
            </a:r>
            <a:r>
              <a:rPr lang="en-US" dirty="0" err="1"/>
              <a:t>esto</a:t>
            </a:r>
            <a:r>
              <a:rPr lang="en-US" dirty="0"/>
              <a:t> </a:t>
            </a:r>
            <a:r>
              <a:rPr lang="en-US" dirty="0" err="1"/>
              <a:t>nos</a:t>
            </a:r>
            <a:r>
              <a:rPr lang="en-US" dirty="0"/>
              <a:t> va a </a:t>
            </a:r>
            <a:r>
              <a:rPr lang="en-US" dirty="0" err="1"/>
              <a:t>perseguir</a:t>
            </a:r>
            <a:r>
              <a:rPr lang="en-US" dirty="0"/>
              <a:t> un poco </a:t>
            </a:r>
            <a:r>
              <a:rPr lang="en-US" dirty="0" err="1"/>
              <a:t>durante</a:t>
            </a:r>
            <a:r>
              <a:rPr lang="en-US" dirty="0"/>
              <a:t> el </a:t>
            </a:r>
            <a:r>
              <a:rPr lang="en-US" dirty="0" err="1"/>
              <a:t>trabajo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20</a:t>
            </a:fld>
            <a:endParaRPr lang="es-AR" dirty="0"/>
          </a:p>
        </p:txBody>
      </p:sp>
    </p:spTree>
    <p:extLst>
      <p:ext uri="{BB962C8B-B14F-4D97-AF65-F5344CB8AC3E}">
        <p14:creationId xmlns:p14="http://schemas.microsoft.com/office/powerpoint/2010/main" val="2969036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Acá tenemos un índice para saber que esperamos: una pequeña motivación para estos estudios bien divulgativa, seguido una introducción a la física, el material y los antecedentes, seguido de una breve descripción del contexto donde trabajé. Luego hablaremos del experimento, los resultados con su discusión y las conclusiones y perspectivas. 0:25</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a:t>
            </a:fld>
            <a:endParaRPr lang="es-AR" dirty="0"/>
          </a:p>
        </p:txBody>
      </p:sp>
    </p:spTree>
    <p:extLst>
      <p:ext uri="{BB962C8B-B14F-4D97-AF65-F5344CB8AC3E}">
        <p14:creationId xmlns:p14="http://schemas.microsoft.com/office/powerpoint/2010/main" val="66597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Habiendo visto esa no linealidad, lo que hicimos fue quedarnos a baja temperatura y correr un montón de curvas I-V a ver que veíamos. Lo que encontramos haciendo estas curvas consecutivas fue una variedad enorme de respuestas, que fue cambiando medición a medición de forma no volátil (aunque con volatilidad en medio) impredeciblemente, hasta que alcanzo una configuración estable en el tiempo. En la figura lo que vemos es la evolución temporal de la resistencia instantánea, ya que codifica la no-linealidad y la remanencia de formas comprensibles: si la curva empieza y no termina en el mismo lugar el remanente cambió, y si el recorrido cambió entonces la respuesta tiene una no-linealidad. Las curvitas marcadas fueron mostradas en el trabajo de tesis y acá vamos a mostrar algunas porque son representativas de los comportamientos de interés.</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21</a:t>
            </a:fld>
            <a:endParaRPr lang="es-AR" dirty="0"/>
          </a:p>
        </p:txBody>
      </p:sp>
    </p:spTree>
    <p:extLst>
      <p:ext uri="{BB962C8B-B14F-4D97-AF65-F5344CB8AC3E}">
        <p14:creationId xmlns:p14="http://schemas.microsoft.com/office/powerpoint/2010/main" val="3702827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Esto es un poco una </a:t>
            </a:r>
            <a:r>
              <a:rPr lang="en-US" dirty="0" err="1"/>
              <a:t>visualización</a:t>
            </a:r>
            <a:r>
              <a:rPr lang="en-US" dirty="0"/>
              <a:t> </a:t>
            </a:r>
            <a:r>
              <a:rPr lang="en-US" dirty="0" err="1"/>
              <a:t>alternativa</a:t>
            </a:r>
            <a:r>
              <a:rPr lang="en-US" dirty="0"/>
              <a:t> mas user friendly, </a:t>
            </a:r>
            <a:r>
              <a:rPr lang="en-US" dirty="0" err="1"/>
              <a:t>donde</a:t>
            </a:r>
            <a:r>
              <a:rPr lang="en-US" dirty="0"/>
              <a:t> </a:t>
            </a:r>
            <a:r>
              <a:rPr lang="en-US" dirty="0" err="1"/>
              <a:t>quiero</a:t>
            </a:r>
            <a:r>
              <a:rPr lang="en-US" dirty="0"/>
              <a:t> </a:t>
            </a:r>
            <a:r>
              <a:rPr lang="en-US" dirty="0" err="1"/>
              <a:t>señalar</a:t>
            </a:r>
            <a:r>
              <a:rPr lang="en-US" dirty="0"/>
              <a:t> la </a:t>
            </a:r>
            <a:r>
              <a:rPr lang="en-US" dirty="0" err="1"/>
              <a:t>aleatoreidad</a:t>
            </a:r>
            <a:r>
              <a:rPr lang="en-US" dirty="0"/>
              <a:t> de la </a:t>
            </a:r>
            <a:r>
              <a:rPr lang="en-US" dirty="0" err="1"/>
              <a:t>conmutación</a:t>
            </a:r>
            <a:r>
              <a:rPr lang="en-US" dirty="0"/>
              <a:t> y la </a:t>
            </a:r>
            <a:r>
              <a:rPr lang="en-US" dirty="0" err="1"/>
              <a:t>estabilidad</a:t>
            </a:r>
            <a:r>
              <a:rPr lang="en-US" dirty="0"/>
              <a:t> de </a:t>
            </a:r>
            <a:r>
              <a:rPr lang="en-US" dirty="0" err="1"/>
              <a:t>esto</a:t>
            </a:r>
            <a:r>
              <a:rPr lang="en-US" dirty="0"/>
              <a:t>. </a:t>
            </a:r>
            <a:r>
              <a:rPr lang="en-US" dirty="0" err="1"/>
              <a:t>Vemos</a:t>
            </a:r>
            <a:r>
              <a:rPr lang="en-US" dirty="0"/>
              <a:t> que temenos líneas que </a:t>
            </a:r>
            <a:r>
              <a:rPr lang="en-US" dirty="0" err="1"/>
              <a:t>siguen</a:t>
            </a:r>
            <a:r>
              <a:rPr lang="en-US" dirty="0"/>
              <a:t> las </a:t>
            </a:r>
            <a:r>
              <a:rPr lang="en-US" dirty="0" err="1"/>
              <a:t>resistencias</a:t>
            </a:r>
            <a:r>
              <a:rPr lang="en-US" dirty="0"/>
              <a:t> </a:t>
            </a:r>
            <a:r>
              <a:rPr lang="en-US" dirty="0" err="1"/>
              <a:t>iniciales</a:t>
            </a:r>
            <a:r>
              <a:rPr lang="en-US" dirty="0"/>
              <a:t> y finales, y </a:t>
            </a:r>
            <a:r>
              <a:rPr lang="en-US" dirty="0" err="1"/>
              <a:t>puntitos</a:t>
            </a:r>
            <a:r>
              <a:rPr lang="en-US" dirty="0"/>
              <a:t> que </a:t>
            </a:r>
            <a:r>
              <a:rPr lang="en-US" dirty="0" err="1"/>
              <a:t>nos</a:t>
            </a:r>
            <a:r>
              <a:rPr lang="en-US" dirty="0"/>
              <a:t> </a:t>
            </a:r>
            <a:r>
              <a:rPr lang="en-US" dirty="0" err="1"/>
              <a:t>dicen</a:t>
            </a:r>
            <a:r>
              <a:rPr lang="en-US" dirty="0"/>
              <a:t> punto a punto la minima o maxima. En general lo que </a:t>
            </a:r>
            <a:r>
              <a:rPr lang="en-US" dirty="0" err="1"/>
              <a:t>quiero</a:t>
            </a:r>
            <a:r>
              <a:rPr lang="en-US" dirty="0"/>
              <a:t> </a:t>
            </a:r>
            <a:r>
              <a:rPr lang="en-US" dirty="0" err="1"/>
              <a:t>enseñar</a:t>
            </a:r>
            <a:r>
              <a:rPr lang="en-US" dirty="0"/>
              <a:t> </a:t>
            </a:r>
            <a:r>
              <a:rPr lang="en-US" dirty="0" err="1"/>
              <a:t>acá</a:t>
            </a:r>
            <a:r>
              <a:rPr lang="en-US" dirty="0"/>
              <a:t> es como </a:t>
            </a:r>
            <a:r>
              <a:rPr lang="en-US" dirty="0" err="1"/>
              <a:t>durante</a:t>
            </a:r>
            <a:r>
              <a:rPr lang="en-US" dirty="0"/>
              <a:t> el </a:t>
            </a:r>
            <a:r>
              <a:rPr lang="en-US" dirty="0" err="1"/>
              <a:t>camino</a:t>
            </a:r>
            <a:r>
              <a:rPr lang="en-US" dirty="0"/>
              <a:t> primero las </a:t>
            </a:r>
            <a:r>
              <a:rPr lang="en-US" dirty="0" err="1"/>
              <a:t>Rmin</a:t>
            </a:r>
            <a:r>
              <a:rPr lang="en-US" dirty="0"/>
              <a:t> y </a:t>
            </a:r>
            <a:r>
              <a:rPr lang="en-US" dirty="0" err="1"/>
              <a:t>Rmax</a:t>
            </a:r>
            <a:r>
              <a:rPr lang="en-US" dirty="0"/>
              <a:t> se </a:t>
            </a:r>
            <a:r>
              <a:rPr lang="en-US" dirty="0" err="1"/>
              <a:t>mueven</a:t>
            </a:r>
            <a:r>
              <a:rPr lang="en-US" dirty="0"/>
              <a:t>, </a:t>
            </a:r>
            <a:r>
              <a:rPr lang="en-US" dirty="0" err="1"/>
              <a:t>asi</a:t>
            </a:r>
            <a:r>
              <a:rPr lang="en-US" dirty="0"/>
              <a:t> que temenos </a:t>
            </a:r>
            <a:r>
              <a:rPr lang="en-US" dirty="0" err="1"/>
              <a:t>cierta</a:t>
            </a:r>
            <a:r>
              <a:rPr lang="en-US" dirty="0"/>
              <a:t> </a:t>
            </a:r>
            <a:r>
              <a:rPr lang="en-US" dirty="0" err="1"/>
              <a:t>remanencia</a:t>
            </a:r>
            <a:r>
              <a:rPr lang="en-US" dirty="0"/>
              <a:t> en los estados. Lo </a:t>
            </a:r>
            <a:r>
              <a:rPr lang="en-US" dirty="0" err="1"/>
              <a:t>otro</a:t>
            </a:r>
            <a:r>
              <a:rPr lang="en-US" dirty="0"/>
              <a:t> </a:t>
            </a:r>
            <a:r>
              <a:rPr lang="en-US" dirty="0" err="1"/>
              <a:t>interesante</a:t>
            </a:r>
            <a:r>
              <a:rPr lang="en-US" dirty="0"/>
              <a:t> es como no </a:t>
            </a:r>
            <a:r>
              <a:rPr lang="en-US" dirty="0" err="1"/>
              <a:t>necesariamente</a:t>
            </a:r>
            <a:r>
              <a:rPr lang="en-US" dirty="0"/>
              <a:t> </a:t>
            </a:r>
            <a:r>
              <a:rPr lang="en-US" dirty="0" err="1"/>
              <a:t>iniciamos</a:t>
            </a:r>
            <a:r>
              <a:rPr lang="en-US" dirty="0"/>
              <a:t> en una Resistencia y </a:t>
            </a:r>
            <a:r>
              <a:rPr lang="en-US" dirty="0" err="1"/>
              <a:t>terminamos</a:t>
            </a:r>
            <a:r>
              <a:rPr lang="en-US" dirty="0"/>
              <a:t> en </a:t>
            </a:r>
            <a:r>
              <a:rPr lang="en-US" dirty="0" err="1"/>
              <a:t>otra</a:t>
            </a:r>
            <a:r>
              <a:rPr lang="en-US" dirty="0"/>
              <a:t> mas baja o mas </a:t>
            </a:r>
            <a:r>
              <a:rPr lang="en-US" dirty="0" err="1"/>
              <a:t>alta</a:t>
            </a:r>
            <a:r>
              <a:rPr lang="en-US" dirty="0"/>
              <a:t>: temenos </a:t>
            </a:r>
            <a:r>
              <a:rPr lang="en-US" dirty="0" err="1"/>
              <a:t>conmutaciones</a:t>
            </a:r>
            <a:r>
              <a:rPr lang="en-US" dirty="0"/>
              <a:t> que </a:t>
            </a:r>
            <a:r>
              <a:rPr lang="en-US" dirty="0" err="1"/>
              <a:t>nos</a:t>
            </a:r>
            <a:r>
              <a:rPr lang="en-US" dirty="0"/>
              <a:t> </a:t>
            </a:r>
            <a:r>
              <a:rPr lang="en-US" dirty="0" err="1"/>
              <a:t>mueven</a:t>
            </a:r>
            <a:r>
              <a:rPr lang="en-US" dirty="0"/>
              <a:t> hacia arriba o </a:t>
            </a:r>
            <a:r>
              <a:rPr lang="en-US" dirty="0" err="1"/>
              <a:t>abajo</a:t>
            </a:r>
            <a:r>
              <a:rPr lang="en-US" dirty="0"/>
              <a:t> en el </a:t>
            </a:r>
            <a:r>
              <a:rPr lang="en-US" dirty="0" err="1"/>
              <a:t>recorrido</a:t>
            </a:r>
            <a:r>
              <a:rPr lang="en-US" dirty="0"/>
              <a:t> de forma </a:t>
            </a:r>
            <a:r>
              <a:rPr lang="en-US" dirty="0" err="1"/>
              <a:t>relativamente</a:t>
            </a:r>
            <a:r>
              <a:rPr lang="en-US" dirty="0"/>
              <a:t> </a:t>
            </a:r>
            <a:r>
              <a:rPr lang="en-US" dirty="0" err="1"/>
              <a:t>impredecible</a:t>
            </a:r>
            <a:r>
              <a:rPr lang="en-US" dirty="0"/>
              <a:t> (</a:t>
            </a:r>
            <a:r>
              <a:rPr lang="en-US" dirty="0" err="1"/>
              <a:t>posiblemente</a:t>
            </a:r>
            <a:r>
              <a:rPr lang="en-US" dirty="0"/>
              <a:t> describer un poco la </a:t>
            </a:r>
            <a:r>
              <a:rPr lang="en-US" dirty="0" err="1"/>
              <a:t>situación</a:t>
            </a:r>
            <a:r>
              <a:rPr lang="en-US" dirty="0"/>
              <a:t>). </a:t>
            </a:r>
            <a:r>
              <a:rPr lang="en-US" dirty="0" err="1"/>
              <a:t>Adicionalmente</a:t>
            </a:r>
            <a:r>
              <a:rPr lang="en-US" dirty="0"/>
              <a:t> temenos dos regiones </a:t>
            </a:r>
            <a:r>
              <a:rPr lang="en-US" dirty="0" err="1"/>
              <a:t>estables</a:t>
            </a:r>
            <a:r>
              <a:rPr lang="en-US" dirty="0"/>
              <a:t> en </a:t>
            </a:r>
            <a:r>
              <a:rPr lang="en-US" dirty="0" err="1"/>
              <a:t>verde</a:t>
            </a:r>
            <a:r>
              <a:rPr lang="en-US" dirty="0"/>
              <a:t>: en </a:t>
            </a:r>
            <a:r>
              <a:rPr lang="en-US" dirty="0" err="1"/>
              <a:t>esas</a:t>
            </a:r>
            <a:r>
              <a:rPr lang="en-US" dirty="0"/>
              <a:t> regiones la Resistencia va y Vuelve al </a:t>
            </a:r>
            <a:r>
              <a:rPr lang="en-US" dirty="0" err="1"/>
              <a:t>mismo</a:t>
            </a:r>
            <a:r>
              <a:rPr lang="en-US" dirty="0"/>
              <a:t> </a:t>
            </a:r>
            <a:r>
              <a:rPr lang="en-US" dirty="0" err="1"/>
              <a:t>lugar</a:t>
            </a:r>
            <a:r>
              <a:rPr lang="en-US" dirty="0"/>
              <a:t>, con minima </a:t>
            </a:r>
            <a:r>
              <a:rPr lang="en-US" dirty="0" err="1"/>
              <a:t>histéresis</a:t>
            </a:r>
            <a:r>
              <a:rPr lang="en-US" dirty="0"/>
              <a:t>. La </a:t>
            </a:r>
            <a:r>
              <a:rPr lang="en-US" dirty="0" err="1"/>
              <a:t>última</a:t>
            </a:r>
            <a:r>
              <a:rPr lang="en-US" dirty="0"/>
              <a:t> region se </a:t>
            </a:r>
            <a:r>
              <a:rPr lang="en-US" dirty="0" err="1"/>
              <a:t>mantuvo</a:t>
            </a:r>
            <a:r>
              <a:rPr lang="en-US" dirty="0"/>
              <a:t> </a:t>
            </a:r>
            <a:r>
              <a:rPr lang="en-US" dirty="0" err="1"/>
              <a:t>así</a:t>
            </a:r>
            <a:r>
              <a:rPr lang="en-US" dirty="0"/>
              <a:t> </a:t>
            </a:r>
            <a:r>
              <a:rPr lang="en-US" dirty="0" err="1"/>
              <a:t>indefinidamente</a:t>
            </a:r>
            <a:r>
              <a:rPr lang="en-US" dirty="0"/>
              <a:t> (en el context de </a:t>
            </a:r>
            <a:r>
              <a:rPr lang="en-US" dirty="0" err="1"/>
              <a:t>tiempos</a:t>
            </a:r>
            <a:r>
              <a:rPr lang="en-US" dirty="0"/>
              <a:t> </a:t>
            </a:r>
            <a:r>
              <a:rPr lang="en-US" dirty="0" err="1"/>
              <a:t>experimentales</a:t>
            </a:r>
            <a:r>
              <a:rPr lang="en-US" dirty="0"/>
              <a:t>), por lo que </a:t>
            </a:r>
            <a:r>
              <a:rPr lang="en-US" dirty="0" err="1"/>
              <a:t>parece</a:t>
            </a:r>
            <a:r>
              <a:rPr lang="en-US" dirty="0"/>
              <a:t> un estados “</a:t>
            </a:r>
            <a:r>
              <a:rPr lang="en-US" dirty="0" err="1"/>
              <a:t>estacionario</a:t>
            </a:r>
            <a:r>
              <a:rPr lang="en-US" dirty="0"/>
              <a:t>” del Sistema. </a:t>
            </a:r>
            <a:r>
              <a:rPr lang="en-US" dirty="0" err="1"/>
              <a:t>Hagamos</a:t>
            </a:r>
            <a:r>
              <a:rPr lang="en-US" dirty="0"/>
              <a:t> un poco de zoom en Algunas curvas de </a:t>
            </a:r>
            <a:r>
              <a:rPr lang="en-US" dirty="0" err="1"/>
              <a:t>interés</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22</a:t>
            </a:fld>
            <a:endParaRPr lang="es-AR" dirty="0"/>
          </a:p>
        </p:txBody>
      </p:sp>
    </p:spTree>
    <p:extLst>
      <p:ext uri="{BB962C8B-B14F-4D97-AF65-F5344CB8AC3E}">
        <p14:creationId xmlns:p14="http://schemas.microsoft.com/office/powerpoint/2010/main" val="1721390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Estas</a:t>
            </a:r>
            <a:r>
              <a:rPr lang="en-US" dirty="0"/>
              <a:t> son dos curvas no tan </a:t>
            </a:r>
            <a:r>
              <a:rPr lang="en-US" dirty="0" err="1"/>
              <a:t>extremas</a:t>
            </a:r>
            <a:r>
              <a:rPr lang="en-US" dirty="0"/>
              <a:t> </a:t>
            </a:r>
            <a:r>
              <a:rPr lang="en-US" dirty="0" err="1"/>
              <a:t>pero</a:t>
            </a:r>
            <a:r>
              <a:rPr lang="en-US" dirty="0"/>
              <a:t> con </a:t>
            </a:r>
            <a:r>
              <a:rPr lang="en-US" dirty="0" err="1"/>
              <a:t>mucho</a:t>
            </a:r>
            <a:r>
              <a:rPr lang="en-US" dirty="0"/>
              <a:t> jugo: </a:t>
            </a:r>
            <a:r>
              <a:rPr lang="en-US" dirty="0" err="1"/>
              <a:t>vemos</a:t>
            </a:r>
            <a:r>
              <a:rPr lang="en-US" dirty="0"/>
              <a:t> dos </a:t>
            </a:r>
            <a:r>
              <a:rPr lang="en-US" dirty="0" err="1"/>
              <a:t>mecanismos</a:t>
            </a:r>
            <a:r>
              <a:rPr lang="en-US" dirty="0"/>
              <a:t> “en </a:t>
            </a:r>
            <a:r>
              <a:rPr lang="en-US" dirty="0" err="1"/>
              <a:t>serie</a:t>
            </a:r>
            <a:r>
              <a:rPr lang="en-US" dirty="0"/>
              <a:t>” </a:t>
            </a:r>
            <a:r>
              <a:rPr lang="en-US" dirty="0" err="1"/>
              <a:t>según</a:t>
            </a:r>
            <a:r>
              <a:rPr lang="en-US" dirty="0"/>
              <a:t> la magnitude del impulse. Primero se dan </a:t>
            </a:r>
            <a:r>
              <a:rPr lang="en-US" dirty="0" err="1"/>
              <a:t>estas</a:t>
            </a:r>
            <a:r>
              <a:rPr lang="en-US" dirty="0"/>
              <a:t> regiones no-</a:t>
            </a:r>
            <a:r>
              <a:rPr lang="en-US" dirty="0" err="1"/>
              <a:t>lineales</a:t>
            </a:r>
            <a:r>
              <a:rPr lang="en-US" dirty="0"/>
              <a:t> </a:t>
            </a:r>
            <a:r>
              <a:rPr lang="en-US" dirty="0" err="1"/>
              <a:t>reflejadas</a:t>
            </a:r>
            <a:r>
              <a:rPr lang="en-US" dirty="0"/>
              <a:t> en la gamma </a:t>
            </a:r>
            <a:r>
              <a:rPr lang="en-US" dirty="0" err="1"/>
              <a:t>yendose</a:t>
            </a:r>
            <a:r>
              <a:rPr lang="en-US" dirty="0"/>
              <a:t> </a:t>
            </a:r>
            <a:r>
              <a:rPr lang="en-US" dirty="0" err="1"/>
              <a:t>cerca</a:t>
            </a:r>
            <a:r>
              <a:rPr lang="en-US" dirty="0"/>
              <a:t> de 2, que se </a:t>
            </a:r>
            <a:r>
              <a:rPr lang="en-US" dirty="0" err="1"/>
              <a:t>refleja</a:t>
            </a:r>
            <a:r>
              <a:rPr lang="en-US" dirty="0"/>
              <a:t> en un </a:t>
            </a:r>
            <a:r>
              <a:rPr lang="en-US" dirty="0" err="1"/>
              <a:t>poquito</a:t>
            </a:r>
            <a:r>
              <a:rPr lang="en-US" dirty="0"/>
              <a:t> de curva en la IV. En </a:t>
            </a:r>
            <a:r>
              <a:rPr lang="en-US" dirty="0" err="1"/>
              <a:t>este</a:t>
            </a:r>
            <a:r>
              <a:rPr lang="en-US" dirty="0"/>
              <a:t> </a:t>
            </a:r>
            <a:r>
              <a:rPr lang="en-US" dirty="0" err="1"/>
              <a:t>pequeño</a:t>
            </a:r>
            <a:r>
              <a:rPr lang="en-US" dirty="0"/>
              <a:t> </a:t>
            </a:r>
            <a:r>
              <a:rPr lang="en-US" dirty="0" err="1"/>
              <a:t>tramo</a:t>
            </a:r>
            <a:r>
              <a:rPr lang="en-US" dirty="0"/>
              <a:t> un </a:t>
            </a:r>
            <a:r>
              <a:rPr lang="en-US" dirty="0" err="1"/>
              <a:t>poquito</a:t>
            </a:r>
            <a:r>
              <a:rPr lang="en-US" dirty="0"/>
              <a:t> </a:t>
            </a:r>
            <a:r>
              <a:rPr lang="en-US" dirty="0" err="1"/>
              <a:t>inestable</a:t>
            </a:r>
            <a:r>
              <a:rPr lang="en-US" dirty="0"/>
              <a:t> la Resistencia se </a:t>
            </a:r>
            <a:r>
              <a:rPr lang="en-US" dirty="0" err="1"/>
              <a:t>mueve</a:t>
            </a:r>
            <a:r>
              <a:rPr lang="en-US" dirty="0"/>
              <a:t> </a:t>
            </a:r>
            <a:r>
              <a:rPr lang="en-US" dirty="0" err="1"/>
              <a:t>poquito</a:t>
            </a:r>
            <a:r>
              <a:rPr lang="en-US" dirty="0"/>
              <a:t>, y a la Vuelta se </a:t>
            </a:r>
            <a:r>
              <a:rPr lang="en-US" dirty="0" err="1"/>
              <a:t>suele</a:t>
            </a:r>
            <a:r>
              <a:rPr lang="en-US" dirty="0"/>
              <a:t> </a:t>
            </a:r>
            <a:r>
              <a:rPr lang="en-US" dirty="0" err="1"/>
              <a:t>repetir</a:t>
            </a:r>
            <a:r>
              <a:rPr lang="en-US" dirty="0"/>
              <a:t> por lo </a:t>
            </a:r>
            <a:r>
              <a:rPr lang="en-US" dirty="0" err="1"/>
              <a:t>cual</a:t>
            </a:r>
            <a:r>
              <a:rPr lang="en-US" dirty="0"/>
              <a:t> es un Comportamiento </a:t>
            </a:r>
            <a:r>
              <a:rPr lang="en-US" dirty="0" err="1"/>
              <a:t>relativamente</a:t>
            </a:r>
            <a:r>
              <a:rPr lang="en-US" dirty="0"/>
              <a:t> </a:t>
            </a:r>
            <a:r>
              <a:rPr lang="en-US" dirty="0" err="1"/>
              <a:t>volátil</a:t>
            </a:r>
            <a:r>
              <a:rPr lang="en-US" dirty="0"/>
              <a:t>. La segunda region es muy </a:t>
            </a:r>
            <a:r>
              <a:rPr lang="en-US" dirty="0" err="1"/>
              <a:t>interesante</a:t>
            </a:r>
            <a:r>
              <a:rPr lang="en-US" dirty="0"/>
              <a:t> </a:t>
            </a:r>
            <a:r>
              <a:rPr lang="en-US" dirty="0" err="1"/>
              <a:t>porque</a:t>
            </a:r>
            <a:r>
              <a:rPr lang="en-US" dirty="0"/>
              <a:t> el Comportamiento se Vuelve medio “</a:t>
            </a:r>
            <a:r>
              <a:rPr lang="en-US" dirty="0" err="1"/>
              <a:t>óhmico</a:t>
            </a:r>
            <a:r>
              <a:rPr lang="en-US" dirty="0"/>
              <a:t>”, </a:t>
            </a:r>
            <a:r>
              <a:rPr lang="en-US" dirty="0" err="1"/>
              <a:t>pero</a:t>
            </a:r>
            <a:r>
              <a:rPr lang="en-US" dirty="0"/>
              <a:t> en </a:t>
            </a:r>
            <a:r>
              <a:rPr lang="en-US" dirty="0" err="1"/>
              <a:t>ciertos</a:t>
            </a:r>
            <a:r>
              <a:rPr lang="en-US" dirty="0"/>
              <a:t> </a:t>
            </a:r>
            <a:r>
              <a:rPr lang="en-US" dirty="0" err="1"/>
              <a:t>casos</a:t>
            </a:r>
            <a:r>
              <a:rPr lang="en-US" dirty="0"/>
              <a:t> la gamma se va a inferior a 1, que </a:t>
            </a:r>
            <a:r>
              <a:rPr lang="en-US" dirty="0" err="1"/>
              <a:t>vamos</a:t>
            </a:r>
            <a:r>
              <a:rPr lang="en-US" dirty="0"/>
              <a:t> a </a:t>
            </a:r>
            <a:r>
              <a:rPr lang="en-US" dirty="0" err="1"/>
              <a:t>denominar</a:t>
            </a:r>
            <a:r>
              <a:rPr lang="en-US" dirty="0"/>
              <a:t> </a:t>
            </a:r>
            <a:r>
              <a:rPr lang="en-US" dirty="0" err="1"/>
              <a:t>subóhmico</a:t>
            </a:r>
            <a:r>
              <a:rPr lang="en-US" dirty="0"/>
              <a:t> </a:t>
            </a:r>
            <a:r>
              <a:rPr lang="en-US" dirty="0" err="1"/>
              <a:t>porque</a:t>
            </a:r>
            <a:r>
              <a:rPr lang="en-US" dirty="0"/>
              <a:t> gamma=1 </a:t>
            </a:r>
            <a:r>
              <a:rPr lang="en-US" dirty="0" err="1"/>
              <a:t>sería</a:t>
            </a:r>
            <a:r>
              <a:rPr lang="en-US" dirty="0"/>
              <a:t> </a:t>
            </a:r>
            <a:r>
              <a:rPr lang="en-US" dirty="0" err="1"/>
              <a:t>óhmico</a:t>
            </a:r>
            <a:r>
              <a:rPr lang="en-US" dirty="0"/>
              <a:t>. Esta region </a:t>
            </a:r>
            <a:r>
              <a:rPr lang="en-US" dirty="0" err="1"/>
              <a:t>limitante</a:t>
            </a:r>
            <a:r>
              <a:rPr lang="en-US" dirty="0"/>
              <a:t> no es </a:t>
            </a:r>
            <a:r>
              <a:rPr lang="en-US" dirty="0" err="1"/>
              <a:t>estática</a:t>
            </a:r>
            <a:r>
              <a:rPr lang="en-US" dirty="0"/>
              <a:t> </a:t>
            </a:r>
            <a:r>
              <a:rPr lang="en-US" dirty="0" err="1"/>
              <a:t>justamente</a:t>
            </a:r>
            <a:r>
              <a:rPr lang="en-US" dirty="0"/>
              <a:t> </a:t>
            </a:r>
            <a:r>
              <a:rPr lang="en-US" dirty="0" err="1"/>
              <a:t>reflejado</a:t>
            </a:r>
            <a:r>
              <a:rPr lang="en-US" dirty="0"/>
              <a:t> en el gamma&lt;1, que </a:t>
            </a:r>
            <a:r>
              <a:rPr lang="en-US" dirty="0" err="1"/>
              <a:t>nos</a:t>
            </a:r>
            <a:r>
              <a:rPr lang="en-US" dirty="0"/>
              <a:t> indica que la Resistencia </a:t>
            </a:r>
            <a:r>
              <a:rPr lang="en-US" dirty="0" err="1"/>
              <a:t>esta</a:t>
            </a:r>
            <a:r>
              <a:rPr lang="en-US" dirty="0"/>
              <a:t> </a:t>
            </a:r>
            <a:r>
              <a:rPr lang="en-US" dirty="0" err="1"/>
              <a:t>cambiando</a:t>
            </a:r>
            <a:r>
              <a:rPr lang="en-US" dirty="0"/>
              <a:t> (y un poco se </a:t>
            </a:r>
            <a:r>
              <a:rPr lang="en-US" dirty="0" err="1"/>
              <a:t>refleja</a:t>
            </a:r>
            <a:r>
              <a:rPr lang="en-US" dirty="0"/>
              <a:t> en </a:t>
            </a:r>
            <a:r>
              <a:rPr lang="en-US" dirty="0" err="1"/>
              <a:t>esta</a:t>
            </a:r>
            <a:r>
              <a:rPr lang="en-US" dirty="0"/>
              <a:t> curvature que </a:t>
            </a:r>
            <a:r>
              <a:rPr lang="en-US" dirty="0" err="1"/>
              <a:t>puede</a:t>
            </a:r>
            <a:r>
              <a:rPr lang="en-US" dirty="0"/>
              <a:t> </a:t>
            </a:r>
            <a:r>
              <a:rPr lang="en-US" dirty="0" err="1"/>
              <a:t>aparecer</a:t>
            </a:r>
            <a:r>
              <a:rPr lang="en-US" dirty="0"/>
              <a:t> a </a:t>
            </a:r>
            <a:r>
              <a:rPr lang="en-US" dirty="0" err="1"/>
              <a:t>alta</a:t>
            </a:r>
            <a:r>
              <a:rPr lang="en-US" dirty="0"/>
              <a:t> I(V). Como </a:t>
            </a:r>
            <a:r>
              <a:rPr lang="en-US" dirty="0" err="1"/>
              <a:t>sabemos</a:t>
            </a:r>
            <a:r>
              <a:rPr lang="en-US" dirty="0"/>
              <a:t> que hay un Comportamiento no-lineal con I </a:t>
            </a:r>
            <a:r>
              <a:rPr lang="en-US" dirty="0" err="1"/>
              <a:t>asociado</a:t>
            </a:r>
            <a:r>
              <a:rPr lang="en-US" dirty="0"/>
              <a:t> a la </a:t>
            </a:r>
            <a:r>
              <a:rPr lang="en-US" dirty="0" err="1"/>
              <a:t>oxigenación</a:t>
            </a:r>
            <a:r>
              <a:rPr lang="en-US" dirty="0"/>
              <a:t> del material (y es la unica </a:t>
            </a:r>
            <a:r>
              <a:rPr lang="en-US" dirty="0" err="1"/>
              <a:t>evidencia</a:t>
            </a:r>
            <a:r>
              <a:rPr lang="en-US" dirty="0"/>
              <a:t> del no </a:t>
            </a:r>
            <a:r>
              <a:rPr lang="en-US" dirty="0" err="1"/>
              <a:t>volátil</a:t>
            </a:r>
            <a:r>
              <a:rPr lang="en-US" dirty="0"/>
              <a:t> que </a:t>
            </a:r>
            <a:r>
              <a:rPr lang="en-US" dirty="0" err="1"/>
              <a:t>tenemos</a:t>
            </a:r>
            <a:r>
              <a:rPr lang="en-US" dirty="0"/>
              <a:t>), </a:t>
            </a:r>
            <a:r>
              <a:rPr lang="en-US" dirty="0" err="1"/>
              <a:t>vamos</a:t>
            </a:r>
            <a:r>
              <a:rPr lang="en-US" dirty="0"/>
              <a:t> a </a:t>
            </a:r>
            <a:r>
              <a:rPr lang="en-US" dirty="0" err="1"/>
              <a:t>asignarle</a:t>
            </a:r>
            <a:r>
              <a:rPr lang="en-US" dirty="0"/>
              <a:t> a </a:t>
            </a:r>
            <a:r>
              <a:rPr lang="en-US" dirty="0" err="1"/>
              <a:t>este</a:t>
            </a:r>
            <a:r>
              <a:rPr lang="en-US" dirty="0"/>
              <a:t> </a:t>
            </a:r>
            <a:r>
              <a:rPr lang="en-US" dirty="0" err="1"/>
              <a:t>limitante</a:t>
            </a:r>
            <a:r>
              <a:rPr lang="en-US" dirty="0"/>
              <a:t> una </a:t>
            </a:r>
            <a:r>
              <a:rPr lang="en-US" dirty="0" err="1"/>
              <a:t>conexión</a:t>
            </a:r>
            <a:r>
              <a:rPr lang="en-US" dirty="0"/>
              <a:t> con el </a:t>
            </a:r>
            <a:r>
              <a:rPr lang="en-US" dirty="0" err="1"/>
              <a:t>movimiento</a:t>
            </a:r>
            <a:r>
              <a:rPr lang="en-US" dirty="0"/>
              <a:t> de </a:t>
            </a:r>
            <a:r>
              <a:rPr lang="en-US" dirty="0" err="1"/>
              <a:t>oxígeno</a:t>
            </a:r>
            <a:r>
              <a:rPr lang="en-US" dirty="0"/>
              <a:t> en el material, </a:t>
            </a:r>
            <a:r>
              <a:rPr lang="en-US" dirty="0" err="1"/>
              <a:t>trayendo</a:t>
            </a:r>
            <a:r>
              <a:rPr lang="en-US" dirty="0"/>
              <a:t> o </a:t>
            </a:r>
            <a:r>
              <a:rPr lang="en-US" dirty="0" err="1"/>
              <a:t>removiendo</a:t>
            </a:r>
            <a:r>
              <a:rPr lang="en-US" dirty="0"/>
              <a:t> de la region 4W. </a:t>
            </a:r>
            <a:r>
              <a:rPr lang="en-US" dirty="0" err="1"/>
              <a:t>Ahora</a:t>
            </a:r>
            <a:r>
              <a:rPr lang="en-US" dirty="0"/>
              <a:t> </a:t>
            </a:r>
            <a:r>
              <a:rPr lang="en-US" dirty="0" err="1"/>
              <a:t>veamos</a:t>
            </a:r>
            <a:r>
              <a:rPr lang="en-US" dirty="0"/>
              <a:t> </a:t>
            </a:r>
            <a:r>
              <a:rPr lang="en-US" dirty="0" err="1"/>
              <a:t>unas</a:t>
            </a:r>
            <a:r>
              <a:rPr lang="en-US" dirty="0"/>
              <a:t> curvas mas </a:t>
            </a:r>
            <a:r>
              <a:rPr lang="en-US" dirty="0" err="1"/>
              <a:t>extremas</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23</a:t>
            </a:fld>
            <a:endParaRPr lang="es-AR" dirty="0"/>
          </a:p>
        </p:txBody>
      </p:sp>
    </p:spTree>
    <p:extLst>
      <p:ext uri="{BB962C8B-B14F-4D97-AF65-F5344CB8AC3E}">
        <p14:creationId xmlns:p14="http://schemas.microsoft.com/office/powerpoint/2010/main" val="3731715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Acá</a:t>
            </a:r>
            <a:r>
              <a:rPr lang="en-US" dirty="0"/>
              <a:t> temenos curvas con </a:t>
            </a:r>
            <a:r>
              <a:rPr lang="en-US" dirty="0" err="1"/>
              <a:t>comportamientos</a:t>
            </a:r>
            <a:r>
              <a:rPr lang="en-US" dirty="0"/>
              <a:t> que </a:t>
            </a:r>
            <a:r>
              <a:rPr lang="en-US" dirty="0" err="1"/>
              <a:t>fueron</a:t>
            </a:r>
            <a:r>
              <a:rPr lang="en-US" dirty="0"/>
              <a:t> </a:t>
            </a:r>
            <a:r>
              <a:rPr lang="en-US" dirty="0" err="1"/>
              <a:t>menos</a:t>
            </a:r>
            <a:r>
              <a:rPr lang="en-US" dirty="0"/>
              <a:t> </a:t>
            </a:r>
            <a:r>
              <a:rPr lang="en-US" dirty="0" err="1"/>
              <a:t>recurrentes</a:t>
            </a:r>
            <a:r>
              <a:rPr lang="en-US" dirty="0"/>
              <a:t> </a:t>
            </a:r>
            <a:r>
              <a:rPr lang="en-US" dirty="0" err="1"/>
              <a:t>pero</a:t>
            </a:r>
            <a:r>
              <a:rPr lang="en-US" dirty="0"/>
              <a:t> super </a:t>
            </a:r>
            <a:r>
              <a:rPr lang="en-US" dirty="0" err="1"/>
              <a:t>interesantes</a:t>
            </a:r>
            <a:r>
              <a:rPr lang="en-US" dirty="0"/>
              <a:t>. Esta I-V </a:t>
            </a:r>
            <a:r>
              <a:rPr lang="en-US" dirty="0" err="1"/>
              <a:t>ya</a:t>
            </a:r>
            <a:r>
              <a:rPr lang="en-US" dirty="0"/>
              <a:t> del </a:t>
            </a:r>
            <a:r>
              <a:rPr lang="en-US" dirty="0" err="1"/>
              <a:t>vamos</a:t>
            </a:r>
            <a:r>
              <a:rPr lang="en-US" dirty="0"/>
              <a:t> es </a:t>
            </a:r>
            <a:r>
              <a:rPr lang="en-US" dirty="0" err="1"/>
              <a:t>distinta</a:t>
            </a:r>
            <a:r>
              <a:rPr lang="en-US" dirty="0"/>
              <a:t>, </a:t>
            </a:r>
            <a:r>
              <a:rPr lang="en-US" dirty="0" err="1"/>
              <a:t>tiene</a:t>
            </a:r>
            <a:r>
              <a:rPr lang="en-US" dirty="0"/>
              <a:t> un </a:t>
            </a:r>
            <a:r>
              <a:rPr lang="en-US" dirty="0" err="1"/>
              <a:t>recorrido</a:t>
            </a:r>
            <a:r>
              <a:rPr lang="en-US" dirty="0"/>
              <a:t> super histéretico </a:t>
            </a:r>
            <a:r>
              <a:rPr lang="en-US" dirty="0" err="1"/>
              <a:t>bajando</a:t>
            </a:r>
            <a:r>
              <a:rPr lang="en-US" dirty="0"/>
              <a:t> </a:t>
            </a:r>
            <a:r>
              <a:rPr lang="en-US" dirty="0" err="1"/>
              <a:t>mucho</a:t>
            </a:r>
            <a:r>
              <a:rPr lang="en-US" dirty="0"/>
              <a:t> </a:t>
            </a:r>
            <a:r>
              <a:rPr lang="en-US" dirty="0" err="1"/>
              <a:t>su</a:t>
            </a:r>
            <a:r>
              <a:rPr lang="en-US" dirty="0"/>
              <a:t> Resistencia, </a:t>
            </a:r>
            <a:r>
              <a:rPr lang="en-US" dirty="0" err="1"/>
              <a:t>pero</a:t>
            </a:r>
            <a:r>
              <a:rPr lang="en-US" dirty="0"/>
              <a:t> </a:t>
            </a:r>
            <a:r>
              <a:rPr lang="en-US" dirty="0" err="1"/>
              <a:t>especificamente</a:t>
            </a:r>
            <a:r>
              <a:rPr lang="en-US" dirty="0"/>
              <a:t> temenos dos </a:t>
            </a:r>
            <a:r>
              <a:rPr lang="en-US" dirty="0" err="1"/>
              <a:t>comportamientos</a:t>
            </a:r>
            <a:r>
              <a:rPr lang="en-US" dirty="0"/>
              <a:t> </a:t>
            </a:r>
            <a:r>
              <a:rPr lang="en-US" dirty="0" err="1"/>
              <a:t>interesantes</a:t>
            </a:r>
            <a:r>
              <a:rPr lang="en-US" dirty="0"/>
              <a:t>. Mi </a:t>
            </a:r>
            <a:r>
              <a:rPr lang="en-US" dirty="0" err="1"/>
              <a:t>favorito</a:t>
            </a:r>
            <a:r>
              <a:rPr lang="en-US" dirty="0"/>
              <a:t> es </a:t>
            </a:r>
            <a:r>
              <a:rPr lang="en-US" dirty="0" err="1"/>
              <a:t>este</a:t>
            </a:r>
            <a:r>
              <a:rPr lang="en-US" dirty="0"/>
              <a:t>, </a:t>
            </a:r>
            <a:r>
              <a:rPr lang="en-US" dirty="0" err="1"/>
              <a:t>donde</a:t>
            </a:r>
            <a:r>
              <a:rPr lang="en-US" dirty="0"/>
              <a:t> con la Corriente </a:t>
            </a:r>
            <a:r>
              <a:rPr lang="en-US" dirty="0" err="1"/>
              <a:t>subiendo</a:t>
            </a:r>
            <a:r>
              <a:rPr lang="en-US" dirty="0"/>
              <a:t> la tension baja: es NDR </a:t>
            </a:r>
            <a:r>
              <a:rPr lang="en-US" dirty="0" err="1"/>
              <a:t>finalmente</a:t>
            </a:r>
            <a:r>
              <a:rPr lang="en-US" dirty="0"/>
              <a:t>! Esto es lo que </a:t>
            </a:r>
            <a:r>
              <a:rPr lang="en-US" dirty="0" err="1"/>
              <a:t>buscamos</a:t>
            </a:r>
            <a:r>
              <a:rPr lang="en-US" dirty="0"/>
              <a:t> </a:t>
            </a:r>
            <a:r>
              <a:rPr lang="en-US" dirty="0" err="1"/>
              <a:t>muchisimo</a:t>
            </a:r>
            <a:r>
              <a:rPr lang="en-US" dirty="0"/>
              <a:t> y </a:t>
            </a:r>
            <a:r>
              <a:rPr lang="en-US" dirty="0" err="1"/>
              <a:t>fue</a:t>
            </a:r>
            <a:r>
              <a:rPr lang="en-US" dirty="0"/>
              <a:t> muy </a:t>
            </a:r>
            <a:r>
              <a:rPr lang="en-US" dirty="0" err="1"/>
              <a:t>satisfactorio</a:t>
            </a:r>
            <a:r>
              <a:rPr lang="en-US" dirty="0"/>
              <a:t> </a:t>
            </a:r>
            <a:r>
              <a:rPr lang="en-US" dirty="0" err="1"/>
              <a:t>verlo</a:t>
            </a:r>
            <a:r>
              <a:rPr lang="en-US" dirty="0"/>
              <a:t> en una Buena curva, </a:t>
            </a:r>
            <a:r>
              <a:rPr lang="en-US" dirty="0" err="1"/>
              <a:t>dandonos</a:t>
            </a:r>
            <a:r>
              <a:rPr lang="en-US" dirty="0"/>
              <a:t> </a:t>
            </a:r>
            <a:r>
              <a:rPr lang="en-US" dirty="0" err="1"/>
              <a:t>fe</a:t>
            </a:r>
            <a:r>
              <a:rPr lang="en-US" dirty="0"/>
              <a:t> de que no </a:t>
            </a:r>
            <a:r>
              <a:rPr lang="en-US" dirty="0" err="1"/>
              <a:t>estabamos</a:t>
            </a:r>
            <a:r>
              <a:rPr lang="en-US" dirty="0"/>
              <a:t> tan </a:t>
            </a:r>
            <a:r>
              <a:rPr lang="en-US" dirty="0" err="1"/>
              <a:t>lejos</a:t>
            </a:r>
            <a:r>
              <a:rPr lang="en-US" dirty="0"/>
              <a:t> de Cao como </a:t>
            </a:r>
            <a:r>
              <a:rPr lang="en-US" dirty="0" err="1"/>
              <a:t>pensamos</a:t>
            </a:r>
            <a:r>
              <a:rPr lang="en-US" dirty="0"/>
              <a:t> en un principio. Lo Podemos </a:t>
            </a:r>
            <a:r>
              <a:rPr lang="en-US" dirty="0" err="1"/>
              <a:t>ver</a:t>
            </a:r>
            <a:r>
              <a:rPr lang="en-US" dirty="0"/>
              <a:t> en </a:t>
            </a:r>
            <a:r>
              <a:rPr lang="en-US" dirty="0" err="1"/>
              <a:t>esta</a:t>
            </a:r>
            <a:r>
              <a:rPr lang="en-US" dirty="0"/>
              <a:t> </a:t>
            </a:r>
            <a:r>
              <a:rPr lang="en-US" dirty="0" err="1"/>
              <a:t>figurita</a:t>
            </a:r>
            <a:r>
              <a:rPr lang="en-US" dirty="0"/>
              <a:t> de Resistencia diff en color, como en gris </a:t>
            </a:r>
            <a:r>
              <a:rPr lang="en-US" dirty="0" err="1"/>
              <a:t>vemos</a:t>
            </a:r>
            <a:r>
              <a:rPr lang="en-US" dirty="0"/>
              <a:t> que la Resistencia instantánea </a:t>
            </a:r>
            <a:r>
              <a:rPr lang="en-US" dirty="0" err="1"/>
              <a:t>bajó</a:t>
            </a:r>
            <a:r>
              <a:rPr lang="en-US" dirty="0"/>
              <a:t>, y temenos un </a:t>
            </a:r>
            <a:r>
              <a:rPr lang="en-US" dirty="0" err="1"/>
              <a:t>puntito</a:t>
            </a:r>
            <a:r>
              <a:rPr lang="en-US" dirty="0"/>
              <a:t> de </a:t>
            </a:r>
            <a:r>
              <a:rPr lang="en-US" dirty="0" err="1"/>
              <a:t>rdiff</a:t>
            </a:r>
            <a:r>
              <a:rPr lang="en-US" dirty="0"/>
              <a:t> negative. En </a:t>
            </a:r>
            <a:r>
              <a:rPr lang="en-US" dirty="0" err="1"/>
              <a:t>virtud</a:t>
            </a:r>
            <a:r>
              <a:rPr lang="en-US" dirty="0"/>
              <a:t> de </a:t>
            </a:r>
            <a:r>
              <a:rPr lang="en-US" dirty="0" err="1"/>
              <a:t>cao</a:t>
            </a:r>
            <a:r>
              <a:rPr lang="en-US" dirty="0"/>
              <a:t>, </a:t>
            </a:r>
            <a:r>
              <a:rPr lang="en-US" dirty="0" err="1"/>
              <a:t>esta</a:t>
            </a:r>
            <a:r>
              <a:rPr lang="en-US" dirty="0"/>
              <a:t> NDR se la </a:t>
            </a:r>
            <a:r>
              <a:rPr lang="en-US" dirty="0" err="1"/>
              <a:t>asignamos</a:t>
            </a:r>
            <a:r>
              <a:rPr lang="en-US" dirty="0"/>
              <a:t> a una transición de Mott, que </a:t>
            </a:r>
            <a:r>
              <a:rPr lang="en-US" dirty="0" err="1"/>
              <a:t>debería</a:t>
            </a:r>
            <a:r>
              <a:rPr lang="en-US" dirty="0"/>
              <a:t> ser </a:t>
            </a:r>
            <a:r>
              <a:rPr lang="en-US" dirty="0" err="1"/>
              <a:t>volátil</a:t>
            </a:r>
            <a:r>
              <a:rPr lang="en-US" dirty="0"/>
              <a:t>. El </a:t>
            </a:r>
            <a:r>
              <a:rPr lang="en-US" dirty="0" err="1"/>
              <a:t>otro</a:t>
            </a:r>
            <a:r>
              <a:rPr lang="en-US" dirty="0"/>
              <a:t> jugo </a:t>
            </a:r>
            <a:r>
              <a:rPr lang="en-US" dirty="0" err="1"/>
              <a:t>está</a:t>
            </a:r>
            <a:r>
              <a:rPr lang="en-US" dirty="0"/>
              <a:t> </a:t>
            </a:r>
            <a:r>
              <a:rPr lang="en-US" dirty="0" err="1"/>
              <a:t>acá</a:t>
            </a:r>
            <a:r>
              <a:rPr lang="en-US" dirty="0"/>
              <a:t> a baja tension, </a:t>
            </a:r>
            <a:r>
              <a:rPr lang="en-US" dirty="0" err="1"/>
              <a:t>donde</a:t>
            </a:r>
            <a:r>
              <a:rPr lang="en-US" dirty="0"/>
              <a:t> a la Vuelta la curva se Vuelve </a:t>
            </a:r>
            <a:r>
              <a:rPr lang="en-US" dirty="0" err="1"/>
              <a:t>bastante</a:t>
            </a:r>
            <a:r>
              <a:rPr lang="en-US" dirty="0"/>
              <a:t> vertical y </a:t>
            </a:r>
            <a:r>
              <a:rPr lang="en-US" dirty="0" err="1"/>
              <a:t>vemos</a:t>
            </a:r>
            <a:r>
              <a:rPr lang="en-US" dirty="0"/>
              <a:t> en la gamma que se </a:t>
            </a:r>
            <a:r>
              <a:rPr lang="en-US" dirty="0" err="1"/>
              <a:t>ve</a:t>
            </a:r>
            <a:r>
              <a:rPr lang="en-US" dirty="0"/>
              <a:t> muy </a:t>
            </a:r>
            <a:r>
              <a:rPr lang="en-US" dirty="0" err="1"/>
              <a:t>distinta</a:t>
            </a:r>
            <a:r>
              <a:rPr lang="en-US" dirty="0"/>
              <a:t> la </a:t>
            </a:r>
            <a:r>
              <a:rPr lang="en-US" dirty="0" err="1"/>
              <a:t>conducción</a:t>
            </a:r>
            <a:r>
              <a:rPr lang="en-US" dirty="0"/>
              <a:t> a como </a:t>
            </a:r>
            <a:r>
              <a:rPr lang="en-US" dirty="0" err="1"/>
              <a:t>fue</a:t>
            </a:r>
            <a:r>
              <a:rPr lang="en-US" dirty="0"/>
              <a:t> en la </a:t>
            </a:r>
            <a:r>
              <a:rPr lang="en-US" dirty="0" err="1"/>
              <a:t>ida</a:t>
            </a:r>
            <a:r>
              <a:rPr lang="en-US" dirty="0"/>
              <a:t> (y en </a:t>
            </a:r>
            <a:r>
              <a:rPr lang="en-US" dirty="0" err="1"/>
              <a:t>nuestras</a:t>
            </a:r>
            <a:r>
              <a:rPr lang="en-US" dirty="0"/>
              <a:t> </a:t>
            </a:r>
            <a:r>
              <a:rPr lang="en-US" dirty="0" err="1"/>
              <a:t>otras</a:t>
            </a:r>
            <a:r>
              <a:rPr lang="en-US" dirty="0"/>
              <a:t> curvas), y en la Resistencia </a:t>
            </a:r>
            <a:r>
              <a:rPr lang="en-US" dirty="0" err="1"/>
              <a:t>vemos</a:t>
            </a:r>
            <a:r>
              <a:rPr lang="en-US" dirty="0"/>
              <a:t> como se </a:t>
            </a:r>
            <a:r>
              <a:rPr lang="en-US" dirty="0" err="1"/>
              <a:t>hace</a:t>
            </a:r>
            <a:r>
              <a:rPr lang="en-US" dirty="0"/>
              <a:t> </a:t>
            </a:r>
            <a:r>
              <a:rPr lang="en-US" dirty="0" err="1"/>
              <a:t>este</a:t>
            </a:r>
            <a:r>
              <a:rPr lang="en-US" dirty="0"/>
              <a:t> </a:t>
            </a:r>
            <a:r>
              <a:rPr lang="en-US" dirty="0" err="1"/>
              <a:t>pozito</a:t>
            </a:r>
            <a:r>
              <a:rPr lang="en-US" dirty="0"/>
              <a:t> que </a:t>
            </a:r>
            <a:r>
              <a:rPr lang="en-US" dirty="0" err="1"/>
              <a:t>rápidamente</a:t>
            </a:r>
            <a:r>
              <a:rPr lang="en-US" dirty="0"/>
              <a:t> se </a:t>
            </a:r>
            <a:r>
              <a:rPr lang="en-US" dirty="0" err="1"/>
              <a:t>recupera</a:t>
            </a:r>
            <a:r>
              <a:rPr lang="en-US" dirty="0"/>
              <a:t>. Esto también se </a:t>
            </a:r>
            <a:r>
              <a:rPr lang="en-US" dirty="0" err="1"/>
              <a:t>ve</a:t>
            </a:r>
            <a:r>
              <a:rPr lang="en-US" dirty="0"/>
              <a:t> </a:t>
            </a:r>
            <a:r>
              <a:rPr lang="en-US" dirty="0" err="1"/>
              <a:t>volátil</a:t>
            </a:r>
            <a:r>
              <a:rPr lang="en-US" dirty="0"/>
              <a:t> y </a:t>
            </a:r>
            <a:r>
              <a:rPr lang="en-US" dirty="0" err="1"/>
              <a:t>pareciese</a:t>
            </a:r>
            <a:r>
              <a:rPr lang="en-US" dirty="0"/>
              <a:t> </a:t>
            </a:r>
            <a:r>
              <a:rPr lang="en-US" dirty="0" err="1"/>
              <a:t>otra</a:t>
            </a:r>
            <a:r>
              <a:rPr lang="en-US" dirty="0"/>
              <a:t> transición mas del </a:t>
            </a:r>
            <a:r>
              <a:rPr lang="en-US" dirty="0" err="1"/>
              <a:t>tipo</a:t>
            </a:r>
            <a:r>
              <a:rPr lang="en-US" dirty="0"/>
              <a:t> Mott. Pero la </a:t>
            </a:r>
            <a:r>
              <a:rPr lang="en-US" dirty="0" err="1"/>
              <a:t>histéresis</a:t>
            </a:r>
            <a:r>
              <a:rPr lang="en-US" dirty="0"/>
              <a:t> que </a:t>
            </a:r>
            <a:r>
              <a:rPr lang="en-US" dirty="0" err="1"/>
              <a:t>hizo</a:t>
            </a:r>
            <a:r>
              <a:rPr lang="en-US" dirty="0"/>
              <a:t> al </a:t>
            </a:r>
            <a:r>
              <a:rPr lang="en-US" dirty="0" err="1"/>
              <a:t>subir</a:t>
            </a:r>
            <a:r>
              <a:rPr lang="en-US" dirty="0"/>
              <a:t> es no </a:t>
            </a:r>
            <a:r>
              <a:rPr lang="en-US" dirty="0" err="1"/>
              <a:t>volátil</a:t>
            </a:r>
            <a:r>
              <a:rPr lang="en-US" dirty="0"/>
              <a:t> </a:t>
            </a:r>
            <a:r>
              <a:rPr lang="en-US" dirty="0" err="1"/>
              <a:t>porque</a:t>
            </a:r>
            <a:r>
              <a:rPr lang="en-US" dirty="0"/>
              <a:t> </a:t>
            </a:r>
            <a:r>
              <a:rPr lang="en-US" dirty="0" err="1"/>
              <a:t>finalmente</a:t>
            </a:r>
            <a:r>
              <a:rPr lang="en-US" dirty="0"/>
              <a:t> no </a:t>
            </a:r>
            <a:r>
              <a:rPr lang="en-US" dirty="0" err="1"/>
              <a:t>pudo</a:t>
            </a:r>
            <a:r>
              <a:rPr lang="en-US" dirty="0"/>
              <a:t> </a:t>
            </a:r>
            <a:r>
              <a:rPr lang="en-US" dirty="0" err="1"/>
              <a:t>recuperarse</a:t>
            </a:r>
            <a:r>
              <a:rPr lang="en-US" dirty="0"/>
              <a:t> del </a:t>
            </a:r>
            <a:r>
              <a:rPr lang="en-US" dirty="0" err="1"/>
              <a:t>todo</a:t>
            </a:r>
            <a:r>
              <a:rPr lang="en-US" dirty="0"/>
              <a:t>, y </a:t>
            </a:r>
            <a:r>
              <a:rPr lang="en-US" dirty="0" err="1"/>
              <a:t>esta</a:t>
            </a:r>
            <a:r>
              <a:rPr lang="en-US" dirty="0"/>
              <a:t> </a:t>
            </a:r>
            <a:r>
              <a:rPr lang="en-US" dirty="0" err="1"/>
              <a:t>conmutación</a:t>
            </a:r>
            <a:r>
              <a:rPr lang="en-US" dirty="0"/>
              <a:t> </a:t>
            </a:r>
            <a:r>
              <a:rPr lang="en-US" dirty="0" err="1"/>
              <a:t>vamos</a:t>
            </a:r>
            <a:r>
              <a:rPr lang="en-US" dirty="0"/>
              <a:t> a </a:t>
            </a:r>
            <a:r>
              <a:rPr lang="en-US" dirty="0" err="1"/>
              <a:t>seguir</a:t>
            </a:r>
            <a:r>
              <a:rPr lang="en-US" dirty="0"/>
              <a:t> en la </a:t>
            </a:r>
            <a:r>
              <a:rPr lang="en-US" dirty="0" err="1"/>
              <a:t>linea</a:t>
            </a:r>
            <a:r>
              <a:rPr lang="en-US" dirty="0"/>
              <a:t> de que lo </a:t>
            </a:r>
            <a:r>
              <a:rPr lang="en-US" dirty="0" err="1"/>
              <a:t>forzamos</a:t>
            </a:r>
            <a:r>
              <a:rPr lang="en-US" dirty="0"/>
              <a:t> y </a:t>
            </a:r>
            <a:r>
              <a:rPr lang="en-US" dirty="0" err="1"/>
              <a:t>movimos</a:t>
            </a:r>
            <a:r>
              <a:rPr lang="en-US" dirty="0"/>
              <a:t> </a:t>
            </a:r>
            <a:r>
              <a:rPr lang="en-US" dirty="0" err="1"/>
              <a:t>oxígenos</a:t>
            </a:r>
            <a:r>
              <a:rPr lang="en-US" dirty="0"/>
              <a:t>, </a:t>
            </a:r>
            <a:r>
              <a:rPr lang="en-US" dirty="0" err="1"/>
              <a:t>cambiando</a:t>
            </a:r>
            <a:r>
              <a:rPr lang="en-US" dirty="0"/>
              <a:t> el estados </a:t>
            </a:r>
            <a:r>
              <a:rPr lang="en-US" dirty="0" err="1"/>
              <a:t>resistivo</a:t>
            </a:r>
            <a:r>
              <a:rPr lang="en-US" dirty="0"/>
              <a:t>! Una </a:t>
            </a:r>
            <a:r>
              <a:rPr lang="en-US" dirty="0" err="1"/>
              <a:t>última</a:t>
            </a:r>
            <a:r>
              <a:rPr lang="en-US" dirty="0"/>
              <a:t> </a:t>
            </a:r>
            <a:r>
              <a:rPr lang="en-US" dirty="0" err="1"/>
              <a:t>curvita</a:t>
            </a:r>
            <a:r>
              <a:rPr lang="en-US" dirty="0"/>
              <a:t> </a:t>
            </a:r>
            <a:r>
              <a:rPr lang="en-US" dirty="0" err="1"/>
              <a:t>interesante</a:t>
            </a:r>
            <a:r>
              <a:rPr lang="en-US" dirty="0"/>
              <a:t> es </a:t>
            </a:r>
            <a:r>
              <a:rPr lang="en-US" dirty="0" err="1"/>
              <a:t>esta</a:t>
            </a:r>
            <a:r>
              <a:rPr lang="en-US" dirty="0"/>
              <a:t>, </a:t>
            </a:r>
            <a:r>
              <a:rPr lang="en-US" dirty="0" err="1"/>
              <a:t>donde</a:t>
            </a:r>
            <a:r>
              <a:rPr lang="en-US" dirty="0"/>
              <a:t> la </a:t>
            </a:r>
            <a:r>
              <a:rPr lang="en-US" dirty="0" err="1"/>
              <a:t>ida</a:t>
            </a:r>
            <a:r>
              <a:rPr lang="en-US" dirty="0"/>
              <a:t> </a:t>
            </a:r>
            <a:r>
              <a:rPr lang="en-US" dirty="0" err="1"/>
              <a:t>parece</a:t>
            </a:r>
            <a:r>
              <a:rPr lang="en-US" dirty="0"/>
              <a:t> </a:t>
            </a:r>
            <a:r>
              <a:rPr lang="en-US" dirty="0" err="1"/>
              <a:t>otra</a:t>
            </a:r>
            <a:r>
              <a:rPr lang="en-US" dirty="0"/>
              <a:t> curva </a:t>
            </a:r>
            <a:r>
              <a:rPr lang="en-US" dirty="0" err="1"/>
              <a:t>bastante</a:t>
            </a:r>
            <a:r>
              <a:rPr lang="en-US" dirty="0"/>
              <a:t> normal, </a:t>
            </a:r>
            <a:r>
              <a:rPr lang="en-US" dirty="0" err="1"/>
              <a:t>pero</a:t>
            </a:r>
            <a:r>
              <a:rPr lang="en-US" dirty="0"/>
              <a:t> la Vuelta </a:t>
            </a:r>
            <a:r>
              <a:rPr lang="en-US" dirty="0" err="1"/>
              <a:t>hace</a:t>
            </a:r>
            <a:r>
              <a:rPr lang="en-US" dirty="0"/>
              <a:t> una </a:t>
            </a:r>
            <a:r>
              <a:rPr lang="en-US" dirty="0" err="1"/>
              <a:t>pequeña</a:t>
            </a:r>
            <a:r>
              <a:rPr lang="en-US" dirty="0"/>
              <a:t> S (</a:t>
            </a:r>
            <a:r>
              <a:rPr lang="en-US" dirty="0" err="1"/>
              <a:t>casi</a:t>
            </a:r>
            <a:r>
              <a:rPr lang="en-US" dirty="0"/>
              <a:t> NDR) a baja tension. Esta pequeñas transición </a:t>
            </a:r>
            <a:r>
              <a:rPr lang="en-US" dirty="0" err="1"/>
              <a:t>pareciese</a:t>
            </a:r>
            <a:r>
              <a:rPr lang="en-US" dirty="0"/>
              <a:t> de Mott, </a:t>
            </a:r>
            <a:r>
              <a:rPr lang="en-US" dirty="0" err="1"/>
              <a:t>recuperando</a:t>
            </a:r>
            <a:r>
              <a:rPr lang="en-US" dirty="0"/>
              <a:t> la Resistencia original de forma </a:t>
            </a:r>
            <a:r>
              <a:rPr lang="en-US" dirty="0" err="1"/>
              <a:t>volátil</a:t>
            </a:r>
            <a:r>
              <a:rPr lang="en-US" dirty="0"/>
              <a:t>. </a:t>
            </a:r>
            <a:r>
              <a:rPr lang="en-US" dirty="0" err="1"/>
              <a:t>Recordemos</a:t>
            </a:r>
            <a:r>
              <a:rPr lang="en-US" dirty="0"/>
              <a:t> </a:t>
            </a:r>
            <a:r>
              <a:rPr lang="en-US" dirty="0" err="1"/>
              <a:t>estos</a:t>
            </a:r>
            <a:r>
              <a:rPr lang="en-US" dirty="0"/>
              <a:t> </a:t>
            </a:r>
            <a:r>
              <a:rPr lang="en-US" dirty="0" err="1"/>
              <a:t>comportamientos</a:t>
            </a:r>
            <a:r>
              <a:rPr lang="en-US" dirty="0"/>
              <a:t> a baja tension, </a:t>
            </a:r>
            <a:r>
              <a:rPr lang="en-US" dirty="0" err="1"/>
              <a:t>porque</a:t>
            </a:r>
            <a:r>
              <a:rPr lang="en-US" dirty="0"/>
              <a:t> </a:t>
            </a:r>
            <a:r>
              <a:rPr lang="en-US" dirty="0" err="1"/>
              <a:t>ahora</a:t>
            </a:r>
            <a:r>
              <a:rPr lang="en-US" dirty="0"/>
              <a:t> </a:t>
            </a:r>
            <a:r>
              <a:rPr lang="en-US" dirty="0" err="1"/>
              <a:t>vamos</a:t>
            </a:r>
            <a:r>
              <a:rPr lang="en-US" dirty="0"/>
              <a:t> a pasar a Corriente </a:t>
            </a:r>
            <a:r>
              <a:rPr lang="en-US" dirty="0" err="1"/>
              <a:t>alterna</a:t>
            </a:r>
            <a:r>
              <a:rPr lang="en-US" dirty="0"/>
              <a:t> que como </a:t>
            </a:r>
            <a:r>
              <a:rPr lang="en-US" dirty="0" err="1"/>
              <a:t>dijimos</a:t>
            </a:r>
            <a:r>
              <a:rPr lang="en-US" dirty="0"/>
              <a:t> es de baja amplitude, </a:t>
            </a:r>
            <a:r>
              <a:rPr lang="en-US" dirty="0" err="1"/>
              <a:t>pero</a:t>
            </a:r>
            <a:r>
              <a:rPr lang="en-US" dirty="0"/>
              <a:t> </a:t>
            </a:r>
            <a:r>
              <a:rPr lang="en-US" dirty="0" err="1"/>
              <a:t>vamos</a:t>
            </a:r>
            <a:r>
              <a:rPr lang="en-US" dirty="0"/>
              <a:t> a </a:t>
            </a:r>
            <a:r>
              <a:rPr lang="en-US" dirty="0" err="1"/>
              <a:t>ver</a:t>
            </a:r>
            <a:r>
              <a:rPr lang="en-US" dirty="0"/>
              <a:t> </a:t>
            </a:r>
            <a:r>
              <a:rPr lang="en-US" dirty="0" err="1"/>
              <a:t>cositas</a:t>
            </a:r>
            <a:r>
              <a:rPr lang="en-US" dirty="0"/>
              <a:t> muy </a:t>
            </a:r>
            <a:r>
              <a:rPr lang="en-US" dirty="0" err="1"/>
              <a:t>interesantes</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24</a:t>
            </a:fld>
            <a:endParaRPr lang="es-AR" dirty="0"/>
          </a:p>
        </p:txBody>
      </p:sp>
    </p:spTree>
    <p:extLst>
      <p:ext uri="{BB962C8B-B14F-4D97-AF65-F5344CB8AC3E}">
        <p14:creationId xmlns:p14="http://schemas.microsoft.com/office/powerpoint/2010/main" val="3012552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Acá</a:t>
            </a:r>
            <a:r>
              <a:rPr lang="en-US" dirty="0"/>
              <a:t> temenos una </a:t>
            </a:r>
            <a:r>
              <a:rPr lang="en-US" dirty="0" err="1"/>
              <a:t>medición</a:t>
            </a:r>
            <a:r>
              <a:rPr lang="en-US" dirty="0"/>
              <a:t> representative de lo que </a:t>
            </a:r>
            <a:r>
              <a:rPr lang="en-US" dirty="0" err="1"/>
              <a:t>adquirimos</a:t>
            </a:r>
            <a:r>
              <a:rPr lang="en-US" dirty="0"/>
              <a:t> en </a:t>
            </a:r>
            <a:r>
              <a:rPr lang="en-US" dirty="0" err="1"/>
              <a:t>alterna</a:t>
            </a:r>
            <a:r>
              <a:rPr lang="en-US" dirty="0"/>
              <a:t>. Arriba </a:t>
            </a:r>
            <a:r>
              <a:rPr lang="en-US" dirty="0" err="1"/>
              <a:t>vemos</a:t>
            </a:r>
            <a:r>
              <a:rPr lang="en-US" dirty="0"/>
              <a:t> la </a:t>
            </a:r>
            <a:r>
              <a:rPr lang="en-US" dirty="0" err="1"/>
              <a:t>parte</a:t>
            </a:r>
            <a:r>
              <a:rPr lang="en-US" dirty="0"/>
              <a:t> </a:t>
            </a:r>
            <a:r>
              <a:rPr lang="en-US" dirty="0" err="1"/>
              <a:t>imaginaria</a:t>
            </a:r>
            <a:r>
              <a:rPr lang="en-US" dirty="0"/>
              <a:t>, </a:t>
            </a:r>
            <a:r>
              <a:rPr lang="en-US" dirty="0" err="1"/>
              <a:t>abajo</a:t>
            </a:r>
            <a:r>
              <a:rPr lang="en-US" dirty="0"/>
              <a:t> la </a:t>
            </a:r>
            <a:r>
              <a:rPr lang="en-US" dirty="0" err="1"/>
              <a:t>parte</a:t>
            </a:r>
            <a:r>
              <a:rPr lang="en-US" dirty="0"/>
              <a:t> real, </a:t>
            </a:r>
            <a:r>
              <a:rPr lang="en-US" dirty="0" err="1"/>
              <a:t>donde</a:t>
            </a:r>
            <a:r>
              <a:rPr lang="en-US" dirty="0"/>
              <a:t> </a:t>
            </a:r>
            <a:r>
              <a:rPr lang="en-US" dirty="0" err="1"/>
              <a:t>esto</a:t>
            </a:r>
            <a:r>
              <a:rPr lang="en-US" dirty="0"/>
              <a:t> es para una </a:t>
            </a:r>
            <a:r>
              <a:rPr lang="en-US" dirty="0" err="1"/>
              <a:t>temperatura</a:t>
            </a:r>
            <a:r>
              <a:rPr lang="en-US" dirty="0"/>
              <a:t> </a:t>
            </a:r>
            <a:r>
              <a:rPr lang="en-US" dirty="0" err="1"/>
              <a:t>especificia</a:t>
            </a:r>
            <a:r>
              <a:rPr lang="en-US" dirty="0"/>
              <a:t> (</a:t>
            </a:r>
            <a:r>
              <a:rPr lang="en-US" dirty="0" err="1"/>
              <a:t>este</a:t>
            </a:r>
            <a:r>
              <a:rPr lang="en-US" dirty="0"/>
              <a:t> </a:t>
            </a:r>
            <a:r>
              <a:rPr lang="en-US" dirty="0" err="1"/>
              <a:t>caso</a:t>
            </a:r>
            <a:r>
              <a:rPr lang="en-US" dirty="0"/>
              <a:t> 300K) y </a:t>
            </a:r>
            <a:r>
              <a:rPr lang="en-US" dirty="0" err="1"/>
              <a:t>cada</a:t>
            </a:r>
            <a:r>
              <a:rPr lang="en-US" dirty="0"/>
              <a:t> curva </a:t>
            </a:r>
            <a:r>
              <a:rPr lang="en-US" dirty="0" err="1"/>
              <a:t>corresponde</a:t>
            </a:r>
            <a:r>
              <a:rPr lang="en-US" dirty="0"/>
              <a:t> a una polarización DC, </a:t>
            </a:r>
            <a:r>
              <a:rPr lang="en-US" dirty="0" err="1"/>
              <a:t>asi</a:t>
            </a:r>
            <a:r>
              <a:rPr lang="en-US" dirty="0"/>
              <a:t> que es un </a:t>
            </a:r>
            <a:r>
              <a:rPr lang="en-US" dirty="0" err="1"/>
              <a:t>barrido</a:t>
            </a:r>
            <a:r>
              <a:rPr lang="en-US" dirty="0"/>
              <a:t> en DC y w para </a:t>
            </a:r>
            <a:r>
              <a:rPr lang="en-US" dirty="0" err="1"/>
              <a:t>cada</a:t>
            </a:r>
            <a:r>
              <a:rPr lang="en-US" dirty="0"/>
              <a:t> T. Hay dos </a:t>
            </a:r>
            <a:r>
              <a:rPr lang="en-US" dirty="0" err="1"/>
              <a:t>fenómenos</a:t>
            </a:r>
            <a:r>
              <a:rPr lang="en-US" dirty="0"/>
              <a:t> que </a:t>
            </a:r>
            <a:r>
              <a:rPr lang="en-US" dirty="0" err="1"/>
              <a:t>vamos</a:t>
            </a:r>
            <a:r>
              <a:rPr lang="en-US" dirty="0"/>
              <a:t> a </a:t>
            </a:r>
            <a:r>
              <a:rPr lang="en-US" dirty="0" err="1"/>
              <a:t>mencionar</a:t>
            </a:r>
            <a:r>
              <a:rPr lang="en-US" dirty="0"/>
              <a:t> e </a:t>
            </a:r>
            <a:r>
              <a:rPr lang="en-US" dirty="0" err="1"/>
              <a:t>ignorar</a:t>
            </a:r>
            <a:r>
              <a:rPr lang="en-US" dirty="0"/>
              <a:t>, que son </a:t>
            </a:r>
            <a:r>
              <a:rPr lang="en-US" dirty="0" err="1"/>
              <a:t>esta</a:t>
            </a:r>
            <a:r>
              <a:rPr lang="en-US" dirty="0"/>
              <a:t> primer region </a:t>
            </a:r>
            <a:r>
              <a:rPr lang="en-US" dirty="0" err="1"/>
              <a:t>ruidosa</a:t>
            </a:r>
            <a:r>
              <a:rPr lang="en-US" dirty="0"/>
              <a:t> y el </a:t>
            </a:r>
            <a:r>
              <a:rPr lang="en-US" dirty="0" err="1"/>
              <a:t>pico</a:t>
            </a:r>
            <a:r>
              <a:rPr lang="en-US" dirty="0"/>
              <a:t> de Resonancia: sus </a:t>
            </a:r>
            <a:r>
              <a:rPr lang="en-US" dirty="0" err="1"/>
              <a:t>causas</a:t>
            </a:r>
            <a:r>
              <a:rPr lang="en-US" dirty="0"/>
              <a:t> no son del </a:t>
            </a:r>
            <a:r>
              <a:rPr lang="en-US" dirty="0" err="1"/>
              <a:t>todo</a:t>
            </a:r>
            <a:r>
              <a:rPr lang="en-US" dirty="0"/>
              <a:t> </a:t>
            </a:r>
            <a:r>
              <a:rPr lang="en-US" dirty="0" err="1"/>
              <a:t>entendidas</a:t>
            </a:r>
            <a:r>
              <a:rPr lang="en-US" dirty="0"/>
              <a:t> y no </a:t>
            </a:r>
            <a:r>
              <a:rPr lang="en-US" dirty="0" err="1"/>
              <a:t>alcanzan</a:t>
            </a:r>
            <a:r>
              <a:rPr lang="en-US" dirty="0"/>
              <a:t> el </a:t>
            </a:r>
            <a:r>
              <a:rPr lang="en-US" dirty="0" err="1"/>
              <a:t>interés</a:t>
            </a:r>
            <a:r>
              <a:rPr lang="en-US" dirty="0"/>
              <a:t> que </a:t>
            </a:r>
            <a:r>
              <a:rPr lang="en-US" dirty="0" err="1"/>
              <a:t>nos</a:t>
            </a:r>
            <a:r>
              <a:rPr lang="en-US" dirty="0"/>
              <a:t> genera </a:t>
            </a:r>
            <a:r>
              <a:rPr lang="en-US" dirty="0" err="1"/>
              <a:t>esta</a:t>
            </a:r>
            <a:r>
              <a:rPr lang="en-US" dirty="0"/>
              <a:t> region de </a:t>
            </a:r>
            <a:r>
              <a:rPr lang="en-US" dirty="0" err="1"/>
              <a:t>acá</a:t>
            </a:r>
            <a:r>
              <a:rPr lang="en-US" dirty="0"/>
              <a:t>, en la </a:t>
            </a:r>
            <a:r>
              <a:rPr lang="en-US" dirty="0" err="1"/>
              <a:t>parte</a:t>
            </a:r>
            <a:r>
              <a:rPr lang="en-US" dirty="0"/>
              <a:t> real (resistive): </a:t>
            </a:r>
            <a:r>
              <a:rPr lang="en-US" dirty="0" err="1"/>
              <a:t>acá</a:t>
            </a:r>
            <a:r>
              <a:rPr lang="en-US" dirty="0"/>
              <a:t> temenos Algunas curvas (con </a:t>
            </a:r>
            <a:r>
              <a:rPr lang="en-US" dirty="0" err="1"/>
              <a:t>menos</a:t>
            </a:r>
            <a:r>
              <a:rPr lang="en-US" dirty="0"/>
              <a:t> vdc) en un estados HRS (2 ohm), y </a:t>
            </a:r>
            <a:r>
              <a:rPr lang="en-US" dirty="0" err="1"/>
              <a:t>otras</a:t>
            </a:r>
            <a:r>
              <a:rPr lang="en-US" dirty="0"/>
              <a:t> en </a:t>
            </a:r>
            <a:r>
              <a:rPr lang="en-US" dirty="0" err="1"/>
              <a:t>menos</a:t>
            </a:r>
            <a:r>
              <a:rPr lang="en-US" dirty="0"/>
              <a:t> de un ohm, con </a:t>
            </a:r>
            <a:r>
              <a:rPr lang="en-US" dirty="0" err="1"/>
              <a:t>ellas</a:t>
            </a:r>
            <a:r>
              <a:rPr lang="en-US" dirty="0"/>
              <a:t> </a:t>
            </a:r>
            <a:r>
              <a:rPr lang="en-US" dirty="0" err="1"/>
              <a:t>moviendose</a:t>
            </a:r>
            <a:r>
              <a:rPr lang="en-US" dirty="0"/>
              <a:t> en </a:t>
            </a:r>
            <a:r>
              <a:rPr lang="en-US" dirty="0" err="1"/>
              <a:t>frecuenca</a:t>
            </a:r>
            <a:r>
              <a:rPr lang="en-US" dirty="0"/>
              <a:t> al HRS </a:t>
            </a:r>
            <a:r>
              <a:rPr lang="en-US" dirty="0" err="1"/>
              <a:t>progresivamente</a:t>
            </a:r>
            <a:r>
              <a:rPr lang="en-US" dirty="0"/>
              <a:t> </a:t>
            </a:r>
            <a:r>
              <a:rPr lang="en-US" dirty="0" err="1"/>
              <a:t>asociado</a:t>
            </a:r>
            <a:r>
              <a:rPr lang="en-US" dirty="0"/>
              <a:t> con el Vdc que </a:t>
            </a:r>
            <a:r>
              <a:rPr lang="en-US" dirty="0" err="1"/>
              <a:t>tienen</a:t>
            </a:r>
            <a:r>
              <a:rPr lang="en-US" dirty="0"/>
              <a:t>. </a:t>
            </a:r>
            <a:r>
              <a:rPr lang="en-US" dirty="0" err="1"/>
              <a:t>Tenemos</a:t>
            </a:r>
            <a:r>
              <a:rPr lang="en-US" dirty="0"/>
              <a:t> la </a:t>
            </a:r>
            <a:r>
              <a:rPr lang="en-US" dirty="0" err="1"/>
              <a:t>existencia</a:t>
            </a:r>
            <a:r>
              <a:rPr lang="en-US" dirty="0"/>
              <a:t> de dos estados </a:t>
            </a:r>
            <a:r>
              <a:rPr lang="en-US" dirty="0" err="1"/>
              <a:t>resistivos</a:t>
            </a:r>
            <a:r>
              <a:rPr lang="en-US" dirty="0"/>
              <a:t> volatiles </a:t>
            </a:r>
            <a:r>
              <a:rPr lang="en-US" dirty="0" err="1"/>
              <a:t>evidenciada</a:t>
            </a:r>
            <a:r>
              <a:rPr lang="en-US" dirty="0"/>
              <a:t> en la </a:t>
            </a:r>
            <a:r>
              <a:rPr lang="en-US" dirty="0" err="1"/>
              <a:t>respuesta</a:t>
            </a:r>
            <a:r>
              <a:rPr lang="en-US" dirty="0"/>
              <a:t> </a:t>
            </a:r>
            <a:r>
              <a:rPr lang="en-US" dirty="0" err="1"/>
              <a:t>alterna</a:t>
            </a:r>
            <a:r>
              <a:rPr lang="en-US" dirty="0"/>
              <a:t>, y lo que </a:t>
            </a:r>
            <a:r>
              <a:rPr lang="en-US" dirty="0" err="1"/>
              <a:t>sigue</a:t>
            </a:r>
            <a:r>
              <a:rPr lang="en-US" dirty="0"/>
              <a:t> </a:t>
            </a:r>
            <a:r>
              <a:rPr lang="en-US" dirty="0" err="1"/>
              <a:t>será</a:t>
            </a:r>
            <a:r>
              <a:rPr lang="en-US" dirty="0"/>
              <a:t> </a:t>
            </a:r>
            <a:r>
              <a:rPr lang="en-US" dirty="0" err="1"/>
              <a:t>tratar</a:t>
            </a:r>
            <a:r>
              <a:rPr lang="en-US" dirty="0"/>
              <a:t> de </a:t>
            </a:r>
            <a:r>
              <a:rPr lang="en-US" dirty="0" err="1"/>
              <a:t>comprender</a:t>
            </a:r>
            <a:r>
              <a:rPr lang="en-US" dirty="0"/>
              <a:t> </a:t>
            </a:r>
            <a:r>
              <a:rPr lang="en-US" dirty="0" err="1"/>
              <a:t>este</a:t>
            </a:r>
            <a:r>
              <a:rPr lang="en-US" dirty="0"/>
              <a:t> Comportamiento </a:t>
            </a:r>
            <a:r>
              <a:rPr lang="en-US" dirty="0" err="1"/>
              <a:t>interesante</a:t>
            </a:r>
            <a:r>
              <a:rPr lang="en-US" dirty="0"/>
              <a:t>, considerando que no hay </a:t>
            </a:r>
            <a:r>
              <a:rPr lang="en-US" dirty="0" err="1"/>
              <a:t>bibliografía</a:t>
            </a:r>
            <a:r>
              <a:rPr lang="en-US" dirty="0"/>
              <a:t> en </a:t>
            </a:r>
            <a:r>
              <a:rPr lang="en-US" dirty="0" err="1"/>
              <a:t>tema</a:t>
            </a:r>
            <a:r>
              <a:rPr lang="en-US" dirty="0"/>
              <a:t> por lo </a:t>
            </a:r>
            <a:r>
              <a:rPr lang="en-US" dirty="0" err="1"/>
              <a:t>cual</a:t>
            </a:r>
            <a:r>
              <a:rPr lang="en-US" dirty="0"/>
              <a:t> </a:t>
            </a:r>
            <a:r>
              <a:rPr lang="en-US" dirty="0" err="1"/>
              <a:t>nos</a:t>
            </a:r>
            <a:r>
              <a:rPr lang="en-US" dirty="0"/>
              <a:t> </a:t>
            </a:r>
            <a:r>
              <a:rPr lang="en-US" dirty="0" err="1"/>
              <a:t>metimos</a:t>
            </a:r>
            <a:r>
              <a:rPr lang="en-US" dirty="0"/>
              <a:t> en </a:t>
            </a:r>
            <a:r>
              <a:rPr lang="en-US" dirty="0" err="1"/>
              <a:t>terreno</a:t>
            </a:r>
            <a:r>
              <a:rPr lang="en-US" dirty="0"/>
              <a:t> </a:t>
            </a:r>
            <a:r>
              <a:rPr lang="en-US" dirty="0" err="1"/>
              <a:t>novedoso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25</a:t>
            </a:fld>
            <a:endParaRPr lang="es-AR" dirty="0"/>
          </a:p>
        </p:txBody>
      </p:sp>
    </p:spTree>
    <p:extLst>
      <p:ext uri="{BB962C8B-B14F-4D97-AF65-F5344CB8AC3E}">
        <p14:creationId xmlns:p14="http://schemas.microsoft.com/office/powerpoint/2010/main" val="3903813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Como </a:t>
            </a:r>
            <a:r>
              <a:rPr lang="en-US" dirty="0" err="1"/>
              <a:t>mencioné</a:t>
            </a:r>
            <a:r>
              <a:rPr lang="en-US" dirty="0"/>
              <a:t>, </a:t>
            </a:r>
            <a:r>
              <a:rPr lang="en-US" dirty="0" err="1"/>
              <a:t>hicimos</a:t>
            </a:r>
            <a:r>
              <a:rPr lang="en-US" dirty="0"/>
              <a:t> </a:t>
            </a:r>
            <a:r>
              <a:rPr lang="en-US" dirty="0" err="1"/>
              <a:t>esto</a:t>
            </a:r>
            <a:r>
              <a:rPr lang="en-US" dirty="0"/>
              <a:t> para </a:t>
            </a:r>
            <a:r>
              <a:rPr lang="en-US" dirty="0" err="1"/>
              <a:t>temperaturas</a:t>
            </a:r>
            <a:r>
              <a:rPr lang="en-US" dirty="0"/>
              <a:t> hasta 85 K en X5-a, </a:t>
            </a:r>
            <a:r>
              <a:rPr lang="en-US" dirty="0" err="1"/>
              <a:t>siempre</a:t>
            </a:r>
            <a:r>
              <a:rPr lang="en-US" dirty="0"/>
              <a:t> a 4W. Para </a:t>
            </a:r>
            <a:r>
              <a:rPr lang="en-US" dirty="0" err="1"/>
              <a:t>poder</a:t>
            </a:r>
            <a:r>
              <a:rPr lang="en-US" dirty="0"/>
              <a:t> </a:t>
            </a:r>
            <a:r>
              <a:rPr lang="en-US" dirty="0" err="1"/>
              <a:t>procesar</a:t>
            </a:r>
            <a:r>
              <a:rPr lang="en-US" dirty="0"/>
              <a:t> (digital y </a:t>
            </a:r>
            <a:r>
              <a:rPr lang="en-US" dirty="0" err="1"/>
              <a:t>mentalmente</a:t>
            </a:r>
            <a:r>
              <a:rPr lang="en-US" dirty="0"/>
              <a:t>) </a:t>
            </a:r>
            <a:r>
              <a:rPr lang="en-US" dirty="0" err="1"/>
              <a:t>mejor</a:t>
            </a:r>
            <a:r>
              <a:rPr lang="en-US" dirty="0"/>
              <a:t> los </a:t>
            </a:r>
            <a:r>
              <a:rPr lang="en-US" dirty="0" err="1"/>
              <a:t>datos</a:t>
            </a:r>
            <a:r>
              <a:rPr lang="en-US" dirty="0"/>
              <a:t> </a:t>
            </a:r>
            <a:r>
              <a:rPr lang="en-US" dirty="0" err="1"/>
              <a:t>hicimos</a:t>
            </a:r>
            <a:r>
              <a:rPr lang="en-US" dirty="0"/>
              <a:t> </a:t>
            </a:r>
            <a:r>
              <a:rPr lang="en-US" dirty="0" err="1"/>
              <a:t>estos</a:t>
            </a:r>
            <a:r>
              <a:rPr lang="en-US" dirty="0"/>
              <a:t> </a:t>
            </a:r>
            <a:r>
              <a:rPr lang="en-US" dirty="0" err="1"/>
              <a:t>mapas</a:t>
            </a:r>
            <a:r>
              <a:rPr lang="en-US" dirty="0"/>
              <a:t> de </a:t>
            </a:r>
            <a:r>
              <a:rPr lang="en-US" dirty="0" err="1"/>
              <a:t>calor</a:t>
            </a:r>
            <a:r>
              <a:rPr lang="en-US" dirty="0"/>
              <a:t> para las components de la </a:t>
            </a:r>
            <a:r>
              <a:rPr lang="en-US" dirty="0" err="1"/>
              <a:t>impedancia</a:t>
            </a:r>
            <a:r>
              <a:rPr lang="en-US" dirty="0"/>
              <a:t>, </a:t>
            </a:r>
            <a:r>
              <a:rPr lang="en-US" dirty="0" err="1"/>
              <a:t>separando</a:t>
            </a:r>
            <a:r>
              <a:rPr lang="en-US" dirty="0"/>
              <a:t> real (</a:t>
            </a:r>
            <a:r>
              <a:rPr lang="en-US" dirty="0" err="1"/>
              <a:t>izq</a:t>
            </a:r>
            <a:r>
              <a:rPr lang="en-US" dirty="0"/>
              <a:t>) e </a:t>
            </a:r>
            <a:r>
              <a:rPr lang="en-US" dirty="0" err="1"/>
              <a:t>imaginaria</a:t>
            </a:r>
            <a:r>
              <a:rPr lang="en-US" dirty="0"/>
              <a:t> (der). Los </a:t>
            </a:r>
            <a:r>
              <a:rPr lang="en-US" dirty="0" err="1"/>
              <a:t>ejes</a:t>
            </a:r>
            <a:r>
              <a:rPr lang="en-US" dirty="0"/>
              <a:t> </a:t>
            </a:r>
            <a:r>
              <a:rPr lang="en-US" dirty="0" err="1"/>
              <a:t>nos</a:t>
            </a:r>
            <a:r>
              <a:rPr lang="en-US" dirty="0"/>
              <a:t> </a:t>
            </a:r>
            <a:r>
              <a:rPr lang="en-US" dirty="0" err="1"/>
              <a:t>dicen</a:t>
            </a:r>
            <a:r>
              <a:rPr lang="en-US" dirty="0"/>
              <a:t> en vertical el Vdc y en horizontal la Frecuencia, con el color </a:t>
            </a:r>
            <a:r>
              <a:rPr lang="en-US" dirty="0" err="1"/>
              <a:t>creciendo</a:t>
            </a:r>
            <a:r>
              <a:rPr lang="en-US" dirty="0"/>
              <a:t> con la </a:t>
            </a:r>
            <a:r>
              <a:rPr lang="en-US" dirty="0" err="1"/>
              <a:t>magnitud</a:t>
            </a:r>
            <a:r>
              <a:rPr lang="en-US" dirty="0"/>
              <a:t>. De Z. </a:t>
            </a:r>
            <a:r>
              <a:rPr lang="en-US" dirty="0" err="1"/>
              <a:t>Acá</a:t>
            </a:r>
            <a:r>
              <a:rPr lang="en-US" dirty="0"/>
              <a:t> temenos por </a:t>
            </a:r>
            <a:r>
              <a:rPr lang="en-US" dirty="0" err="1"/>
              <a:t>ejemplo</a:t>
            </a:r>
            <a:r>
              <a:rPr lang="en-US" dirty="0"/>
              <a:t> para </a:t>
            </a:r>
            <a:r>
              <a:rPr lang="en-US" dirty="0" err="1"/>
              <a:t>temperatura</a:t>
            </a:r>
            <a:r>
              <a:rPr lang="en-US" dirty="0"/>
              <a:t> </a:t>
            </a:r>
            <a:r>
              <a:rPr lang="en-US" dirty="0" err="1"/>
              <a:t>ambiente</a:t>
            </a:r>
            <a:r>
              <a:rPr lang="en-US" dirty="0"/>
              <a:t>, </a:t>
            </a:r>
            <a:r>
              <a:rPr lang="en-US" dirty="0" err="1"/>
              <a:t>donde</a:t>
            </a:r>
            <a:r>
              <a:rPr lang="en-US" dirty="0"/>
              <a:t> en la </a:t>
            </a:r>
            <a:r>
              <a:rPr lang="en-US" dirty="0" err="1"/>
              <a:t>parte</a:t>
            </a:r>
            <a:r>
              <a:rPr lang="en-US" dirty="0"/>
              <a:t> real </a:t>
            </a:r>
            <a:r>
              <a:rPr lang="en-US" dirty="0" err="1"/>
              <a:t>ya</a:t>
            </a:r>
            <a:r>
              <a:rPr lang="en-US" dirty="0"/>
              <a:t> </a:t>
            </a:r>
            <a:r>
              <a:rPr lang="en-US" dirty="0" err="1"/>
              <a:t>vemos</a:t>
            </a:r>
            <a:r>
              <a:rPr lang="en-US" dirty="0"/>
              <a:t> la </a:t>
            </a:r>
            <a:r>
              <a:rPr lang="en-US" dirty="0" err="1"/>
              <a:t>existencia</a:t>
            </a:r>
            <a:r>
              <a:rPr lang="en-US" dirty="0"/>
              <a:t> de los dos estados </a:t>
            </a:r>
            <a:r>
              <a:rPr lang="en-US" dirty="0" err="1"/>
              <a:t>resistivos</a:t>
            </a:r>
            <a:r>
              <a:rPr lang="en-US" dirty="0"/>
              <a:t> y como se </a:t>
            </a:r>
            <a:r>
              <a:rPr lang="en-US" dirty="0" err="1"/>
              <a:t>modifica</a:t>
            </a:r>
            <a:r>
              <a:rPr lang="en-US" dirty="0"/>
              <a:t> el cambio entre </a:t>
            </a:r>
            <a:r>
              <a:rPr lang="en-US" dirty="0" err="1"/>
              <a:t>ellos</a:t>
            </a:r>
            <a:r>
              <a:rPr lang="en-US" dirty="0"/>
              <a:t> </a:t>
            </a:r>
            <a:r>
              <a:rPr lang="en-US" dirty="0" err="1"/>
              <a:t>según</a:t>
            </a:r>
            <a:r>
              <a:rPr lang="en-US" dirty="0"/>
              <a:t> los </a:t>
            </a:r>
            <a:r>
              <a:rPr lang="en-US" dirty="0" err="1"/>
              <a:t>parámetros</a:t>
            </a:r>
            <a:r>
              <a:rPr lang="en-US" dirty="0"/>
              <a:t> que </a:t>
            </a:r>
            <a:r>
              <a:rPr lang="en-US" dirty="0" err="1"/>
              <a:t>controlamos</a:t>
            </a:r>
            <a:r>
              <a:rPr lang="en-US" dirty="0"/>
              <a:t>! </a:t>
            </a:r>
            <a:r>
              <a:rPr lang="en-US" dirty="0" err="1"/>
              <a:t>Nosotros</a:t>
            </a:r>
            <a:r>
              <a:rPr lang="en-US" dirty="0"/>
              <a:t> </a:t>
            </a:r>
            <a:r>
              <a:rPr lang="en-US" dirty="0" err="1"/>
              <a:t>vamos</a:t>
            </a:r>
            <a:r>
              <a:rPr lang="en-US" dirty="0"/>
              <a:t> a </a:t>
            </a:r>
            <a:r>
              <a:rPr lang="en-US" dirty="0" err="1"/>
              <a:t>modelar</a:t>
            </a:r>
            <a:r>
              <a:rPr lang="en-US" dirty="0"/>
              <a:t> mas en el </a:t>
            </a:r>
            <a:r>
              <a:rPr lang="en-US" dirty="0" err="1"/>
              <a:t>ámbito</a:t>
            </a:r>
            <a:r>
              <a:rPr lang="en-US" dirty="0"/>
              <a:t> de Vdc=0 </a:t>
            </a:r>
            <a:r>
              <a:rPr lang="en-US" dirty="0" err="1"/>
              <a:t>pues</a:t>
            </a:r>
            <a:r>
              <a:rPr lang="en-US" dirty="0"/>
              <a:t> </a:t>
            </a:r>
            <a:r>
              <a:rPr lang="en-US" dirty="0" err="1"/>
              <a:t>aumentar</a:t>
            </a:r>
            <a:r>
              <a:rPr lang="en-US" dirty="0"/>
              <a:t> Vdc genera </a:t>
            </a:r>
            <a:r>
              <a:rPr lang="en-US" dirty="0" err="1"/>
              <a:t>complicaciones</a:t>
            </a:r>
            <a:r>
              <a:rPr lang="en-US" dirty="0"/>
              <a:t> (super </a:t>
            </a:r>
            <a:r>
              <a:rPr lang="en-US" dirty="0" err="1"/>
              <a:t>interesantes</a:t>
            </a:r>
            <a:r>
              <a:rPr lang="en-US" dirty="0"/>
              <a:t>) que </a:t>
            </a:r>
            <a:r>
              <a:rPr lang="en-US" dirty="0" err="1"/>
              <a:t>vamos</a:t>
            </a:r>
            <a:r>
              <a:rPr lang="en-US" dirty="0"/>
              <a:t> a </a:t>
            </a:r>
            <a:r>
              <a:rPr lang="en-US" dirty="0" err="1"/>
              <a:t>discutir</a:t>
            </a:r>
            <a:r>
              <a:rPr lang="en-US" dirty="0"/>
              <a:t> luego. En la </a:t>
            </a:r>
            <a:r>
              <a:rPr lang="en-US" dirty="0" err="1"/>
              <a:t>parte</a:t>
            </a:r>
            <a:r>
              <a:rPr lang="en-US" dirty="0"/>
              <a:t> </a:t>
            </a:r>
            <a:r>
              <a:rPr lang="en-US" dirty="0" err="1"/>
              <a:t>imaginaria</a:t>
            </a:r>
            <a:r>
              <a:rPr lang="en-US" dirty="0"/>
              <a:t> también temenos algo muy </a:t>
            </a:r>
            <a:r>
              <a:rPr lang="en-US" dirty="0" err="1"/>
              <a:t>interesante</a:t>
            </a:r>
            <a:r>
              <a:rPr lang="en-US" dirty="0"/>
              <a:t> que es que para </a:t>
            </a:r>
            <a:r>
              <a:rPr lang="en-US" dirty="0" err="1"/>
              <a:t>bajas</a:t>
            </a:r>
            <a:r>
              <a:rPr lang="en-US" dirty="0"/>
              <a:t> </a:t>
            </a:r>
            <a:r>
              <a:rPr lang="en-US" dirty="0" err="1"/>
              <a:t>frecuencias</a:t>
            </a:r>
            <a:r>
              <a:rPr lang="en-US" dirty="0"/>
              <a:t> hay una </a:t>
            </a:r>
            <a:r>
              <a:rPr lang="en-US" dirty="0" err="1"/>
              <a:t>respuesta</a:t>
            </a:r>
            <a:r>
              <a:rPr lang="en-US" dirty="0"/>
              <a:t> inductive, que con mayor f se alpaca a algo mas </a:t>
            </a:r>
            <a:r>
              <a:rPr lang="en-US" dirty="0" err="1"/>
              <a:t>capacitivo</a:t>
            </a:r>
            <a:r>
              <a:rPr lang="en-US" dirty="0"/>
              <a:t>, con algo parecida </a:t>
            </a:r>
            <a:r>
              <a:rPr lang="en-US" dirty="0" err="1"/>
              <a:t>pasando</a:t>
            </a:r>
            <a:r>
              <a:rPr lang="en-US" dirty="0"/>
              <a:t> con Vdc: poner tension </a:t>
            </a:r>
            <a:r>
              <a:rPr lang="en-US" dirty="0" err="1"/>
              <a:t>elimina</a:t>
            </a:r>
            <a:r>
              <a:rPr lang="en-US" dirty="0"/>
              <a:t> la </a:t>
            </a:r>
            <a:r>
              <a:rPr lang="en-US" dirty="0" err="1"/>
              <a:t>inductancia</a:t>
            </a:r>
            <a:r>
              <a:rPr lang="en-US" dirty="0"/>
              <a:t>, </a:t>
            </a:r>
            <a:r>
              <a:rPr lang="en-US" dirty="0" err="1"/>
              <a:t>incluso</a:t>
            </a:r>
            <a:r>
              <a:rPr lang="en-US" dirty="0"/>
              <a:t> </a:t>
            </a:r>
            <a:r>
              <a:rPr lang="en-US" dirty="0" err="1"/>
              <a:t>creando</a:t>
            </a:r>
            <a:r>
              <a:rPr lang="en-US" dirty="0"/>
              <a:t> regiones </a:t>
            </a:r>
            <a:r>
              <a:rPr lang="en-US" dirty="0" err="1"/>
              <a:t>inestables</a:t>
            </a:r>
            <a:r>
              <a:rPr lang="en-US" dirty="0"/>
              <a:t> como </a:t>
            </a:r>
            <a:r>
              <a:rPr lang="en-US" dirty="0" err="1"/>
              <a:t>esta</a:t>
            </a:r>
            <a:r>
              <a:rPr lang="en-US" dirty="0"/>
              <a:t> </a:t>
            </a:r>
            <a:r>
              <a:rPr lang="en-US" dirty="0" err="1"/>
              <a:t>donde</a:t>
            </a:r>
            <a:r>
              <a:rPr lang="en-US" dirty="0"/>
              <a:t> no es </a:t>
            </a:r>
            <a:r>
              <a:rPr lang="en-US" dirty="0" err="1"/>
              <a:t>evidente</a:t>
            </a:r>
            <a:r>
              <a:rPr lang="en-US" dirty="0"/>
              <a:t> que </a:t>
            </a:r>
            <a:r>
              <a:rPr lang="en-US" dirty="0" err="1"/>
              <a:t>ocurre</a:t>
            </a:r>
            <a:r>
              <a:rPr lang="en-US" dirty="0"/>
              <a:t> en el </a:t>
            </a:r>
            <a:r>
              <a:rPr lang="en-US" dirty="0" err="1"/>
              <a:t>circuito</a:t>
            </a:r>
            <a:r>
              <a:rPr lang="en-US" dirty="0"/>
              <a:t>. </a:t>
            </a:r>
            <a:r>
              <a:rPr lang="en-US" dirty="0" err="1"/>
              <a:t>Veamos</a:t>
            </a:r>
            <a:r>
              <a:rPr lang="en-US" dirty="0"/>
              <a:t> </a:t>
            </a:r>
            <a:r>
              <a:rPr lang="en-US" dirty="0" err="1"/>
              <a:t>otras</a:t>
            </a:r>
            <a:r>
              <a:rPr lang="en-US" dirty="0"/>
              <a:t> </a:t>
            </a:r>
            <a:r>
              <a:rPr lang="en-US" dirty="0" err="1"/>
              <a:t>temperaturas</a:t>
            </a:r>
            <a:r>
              <a:rPr lang="en-US" dirty="0"/>
              <a:t> a </a:t>
            </a:r>
            <a:r>
              <a:rPr lang="en-US" dirty="0" err="1"/>
              <a:t>ver</a:t>
            </a:r>
            <a:r>
              <a:rPr lang="en-US" dirty="0"/>
              <a:t> como </a:t>
            </a:r>
            <a:r>
              <a:rPr lang="en-US" dirty="0" err="1"/>
              <a:t>evoluciona</a:t>
            </a:r>
            <a:r>
              <a:rPr lang="en-US" dirty="0"/>
              <a:t> </a:t>
            </a:r>
            <a:r>
              <a:rPr lang="en-US" dirty="0" err="1"/>
              <a:t>esto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26</a:t>
            </a:fld>
            <a:endParaRPr lang="es-AR" dirty="0"/>
          </a:p>
        </p:txBody>
      </p:sp>
    </p:spTree>
    <p:extLst>
      <p:ext uri="{BB962C8B-B14F-4D97-AF65-F5344CB8AC3E}">
        <p14:creationId xmlns:p14="http://schemas.microsoft.com/office/powerpoint/2010/main" val="30518142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Cuando </a:t>
            </a:r>
            <a:r>
              <a:rPr lang="en-US" dirty="0" err="1"/>
              <a:t>vamos</a:t>
            </a:r>
            <a:r>
              <a:rPr lang="en-US" dirty="0"/>
              <a:t> a 160 K </a:t>
            </a:r>
            <a:r>
              <a:rPr lang="en-US" dirty="0" err="1"/>
              <a:t>vemos</a:t>
            </a:r>
            <a:r>
              <a:rPr lang="en-US" dirty="0"/>
              <a:t> una Evolución en R (com </a:t>
            </a:r>
            <a:r>
              <a:rPr lang="en-US" dirty="0" err="1"/>
              <a:t>ovemos</a:t>
            </a:r>
            <a:r>
              <a:rPr lang="en-US" dirty="0"/>
              <a:t> en </a:t>
            </a:r>
            <a:r>
              <a:rPr lang="en-US" dirty="0" err="1"/>
              <a:t>colores</a:t>
            </a:r>
            <a:r>
              <a:rPr lang="en-US" dirty="0"/>
              <a:t>) </a:t>
            </a:r>
            <a:r>
              <a:rPr lang="en-US" dirty="0" err="1"/>
              <a:t>consistente</a:t>
            </a:r>
            <a:r>
              <a:rPr lang="en-US" dirty="0"/>
              <a:t> con el Comportamiento de la </a:t>
            </a:r>
            <a:r>
              <a:rPr lang="en-US" dirty="0" err="1"/>
              <a:t>resistividad</a:t>
            </a:r>
            <a:r>
              <a:rPr lang="en-US" dirty="0"/>
              <a:t>. La </a:t>
            </a:r>
            <a:r>
              <a:rPr lang="en-US" dirty="0" err="1"/>
              <a:t>parte</a:t>
            </a:r>
            <a:r>
              <a:rPr lang="en-US" dirty="0"/>
              <a:t> </a:t>
            </a:r>
            <a:r>
              <a:rPr lang="en-US" dirty="0" err="1"/>
              <a:t>imaginaria</a:t>
            </a:r>
            <a:r>
              <a:rPr lang="en-US" dirty="0"/>
              <a:t> </a:t>
            </a:r>
            <a:r>
              <a:rPr lang="en-US" dirty="0" err="1"/>
              <a:t>nos</a:t>
            </a:r>
            <a:r>
              <a:rPr lang="en-US" dirty="0"/>
              <a:t> </a:t>
            </a:r>
            <a:r>
              <a:rPr lang="en-US" dirty="0" err="1"/>
              <a:t>muestra</a:t>
            </a:r>
            <a:r>
              <a:rPr lang="en-US" dirty="0"/>
              <a:t> mas de lo </a:t>
            </a:r>
            <a:r>
              <a:rPr lang="en-US" dirty="0" err="1"/>
              <a:t>mismo</a:t>
            </a:r>
            <a:r>
              <a:rPr lang="en-US" dirty="0"/>
              <a:t>, </a:t>
            </a:r>
            <a:r>
              <a:rPr lang="en-US" dirty="0" err="1"/>
              <a:t>pero</a:t>
            </a:r>
            <a:r>
              <a:rPr lang="en-US" dirty="0"/>
              <a:t> </a:t>
            </a:r>
            <a:r>
              <a:rPr lang="en-US" dirty="0" err="1"/>
              <a:t>vemos</a:t>
            </a:r>
            <a:r>
              <a:rPr lang="en-US" dirty="0"/>
              <a:t> que la region </a:t>
            </a:r>
            <a:r>
              <a:rPr lang="en-US" dirty="0" err="1"/>
              <a:t>imaginaria</a:t>
            </a:r>
            <a:r>
              <a:rPr lang="en-US" dirty="0"/>
              <a:t> menor a 0 se </a:t>
            </a:r>
            <a:r>
              <a:rPr lang="en-US" dirty="0" err="1"/>
              <a:t>agranda</a:t>
            </a:r>
            <a:r>
              <a:rPr lang="en-US" dirty="0"/>
              <a:t>, por lo </a:t>
            </a:r>
            <a:r>
              <a:rPr lang="en-US" dirty="0" err="1"/>
              <a:t>cual</a:t>
            </a:r>
            <a:r>
              <a:rPr lang="en-US" dirty="0"/>
              <a:t> con la idea de un </a:t>
            </a:r>
            <a:r>
              <a:rPr lang="en-US" dirty="0" err="1"/>
              <a:t>ajuste</a:t>
            </a:r>
            <a:r>
              <a:rPr lang="en-US" dirty="0"/>
              <a:t> circuital se da que los </a:t>
            </a:r>
            <a:r>
              <a:rPr lang="en-US" dirty="0" err="1"/>
              <a:t>tiempos</a:t>
            </a:r>
            <a:r>
              <a:rPr lang="en-US" dirty="0"/>
              <a:t> </a:t>
            </a:r>
            <a:r>
              <a:rPr lang="en-US" dirty="0" err="1"/>
              <a:t>caracteristicos</a:t>
            </a:r>
            <a:r>
              <a:rPr lang="en-US" dirty="0"/>
              <a:t> de los </a:t>
            </a:r>
            <a:r>
              <a:rPr lang="en-US" dirty="0" err="1"/>
              <a:t>bloques</a:t>
            </a:r>
            <a:r>
              <a:rPr lang="en-US" dirty="0"/>
              <a:t> </a:t>
            </a:r>
            <a:r>
              <a:rPr lang="en-US" dirty="0" err="1"/>
              <a:t>estan</a:t>
            </a:r>
            <a:r>
              <a:rPr lang="en-US" dirty="0"/>
              <a:t> </a:t>
            </a:r>
            <a:r>
              <a:rPr lang="en-US" dirty="0" err="1"/>
              <a:t>cambiando</a:t>
            </a:r>
            <a:r>
              <a:rPr lang="en-US" dirty="0"/>
              <a:t>, y </a:t>
            </a:r>
            <a:r>
              <a:rPr lang="en-US" dirty="0" err="1"/>
              <a:t>su</a:t>
            </a:r>
            <a:r>
              <a:rPr lang="en-US" dirty="0"/>
              <a:t> </a:t>
            </a:r>
            <a:r>
              <a:rPr lang="en-US" dirty="0" err="1"/>
              <a:t>relevancia</a:t>
            </a:r>
            <a:r>
              <a:rPr lang="en-US" dirty="0"/>
              <a:t> en Frecuencia se va </a:t>
            </a:r>
            <a:r>
              <a:rPr lang="en-US" dirty="0" err="1"/>
              <a:t>modificando</a:t>
            </a:r>
            <a:r>
              <a:rPr lang="en-US" dirty="0"/>
              <a:t>. Si </a:t>
            </a:r>
            <a:r>
              <a:rPr lang="en-US" dirty="0" err="1"/>
              <a:t>vamos</a:t>
            </a:r>
            <a:r>
              <a:rPr lang="en-US" dirty="0"/>
              <a:t> a 85 K </a:t>
            </a:r>
            <a:r>
              <a:rPr lang="en-US" dirty="0" err="1"/>
              <a:t>vemos</a:t>
            </a:r>
            <a:r>
              <a:rPr lang="en-US" dirty="0"/>
              <a:t> que la </a:t>
            </a:r>
            <a:r>
              <a:rPr lang="en-US" dirty="0" err="1"/>
              <a:t>inductancia</a:t>
            </a:r>
            <a:r>
              <a:rPr lang="en-US" dirty="0"/>
              <a:t> </a:t>
            </a:r>
            <a:r>
              <a:rPr lang="en-US" dirty="0" err="1"/>
              <a:t>sube</a:t>
            </a:r>
            <a:r>
              <a:rPr lang="en-US" dirty="0"/>
              <a:t> </a:t>
            </a:r>
            <a:r>
              <a:rPr lang="en-US" dirty="0" err="1"/>
              <a:t>pero</a:t>
            </a:r>
            <a:r>
              <a:rPr lang="en-US" dirty="0"/>
              <a:t> el </a:t>
            </a:r>
            <a:r>
              <a:rPr lang="en-US" dirty="0" err="1"/>
              <a:t>bloque</a:t>
            </a:r>
            <a:r>
              <a:rPr lang="en-US" dirty="0"/>
              <a:t> negative se </a:t>
            </a:r>
            <a:r>
              <a:rPr lang="en-US" dirty="0" err="1"/>
              <a:t>agrandó</a:t>
            </a:r>
            <a:r>
              <a:rPr lang="en-US" dirty="0"/>
              <a:t>. Mas </a:t>
            </a:r>
            <a:r>
              <a:rPr lang="en-US" dirty="0" err="1"/>
              <a:t>aun</a:t>
            </a:r>
            <a:r>
              <a:rPr lang="en-US" dirty="0"/>
              <a:t>,, </a:t>
            </a:r>
            <a:r>
              <a:rPr lang="en-US" dirty="0" err="1"/>
              <a:t>vemos</a:t>
            </a:r>
            <a:r>
              <a:rPr lang="en-US" dirty="0"/>
              <a:t> en la Resistencia que se genera una region de “R negative”-&gt; </a:t>
            </a:r>
            <a:r>
              <a:rPr lang="en-US" dirty="0" err="1"/>
              <a:t>entra</a:t>
            </a:r>
            <a:r>
              <a:rPr lang="en-US" dirty="0"/>
              <a:t> a </a:t>
            </a:r>
            <a:r>
              <a:rPr lang="en-US" dirty="0" err="1"/>
              <a:t>jugar</a:t>
            </a:r>
            <a:r>
              <a:rPr lang="en-US" dirty="0"/>
              <a:t> Nuestro </a:t>
            </a:r>
            <a:r>
              <a:rPr lang="en-US" dirty="0" err="1"/>
              <a:t>bloque</a:t>
            </a:r>
            <a:r>
              <a:rPr lang="en-US" dirty="0"/>
              <a:t> </a:t>
            </a:r>
            <a:r>
              <a:rPr lang="en-US" dirty="0" err="1"/>
              <a:t>negativo</a:t>
            </a:r>
            <a:r>
              <a:rPr lang="en-US" dirty="0"/>
              <a:t>, que </a:t>
            </a:r>
            <a:r>
              <a:rPr lang="en-US" dirty="0" err="1"/>
              <a:t>modela</a:t>
            </a:r>
            <a:r>
              <a:rPr lang="en-US" dirty="0"/>
              <a:t> </a:t>
            </a:r>
            <a:r>
              <a:rPr lang="en-US" dirty="0" err="1"/>
              <a:t>esta</a:t>
            </a:r>
            <a:r>
              <a:rPr lang="en-US" dirty="0"/>
              <a:t> Resistencia </a:t>
            </a:r>
            <a:r>
              <a:rPr lang="en-US" dirty="0" err="1"/>
              <a:t>diferencial</a:t>
            </a:r>
            <a:r>
              <a:rPr lang="en-US" dirty="0"/>
              <a:t> </a:t>
            </a:r>
            <a:r>
              <a:rPr lang="en-US" dirty="0" err="1"/>
              <a:t>negativa</a:t>
            </a:r>
            <a:r>
              <a:rPr lang="en-US" dirty="0"/>
              <a:t>. Entonces </a:t>
            </a:r>
            <a:r>
              <a:rPr lang="en-US" dirty="0" err="1"/>
              <a:t>vemos</a:t>
            </a:r>
            <a:r>
              <a:rPr lang="en-US" dirty="0"/>
              <a:t> que hay un juego entre el </a:t>
            </a:r>
            <a:r>
              <a:rPr lang="en-US" dirty="0" err="1"/>
              <a:t>bloque</a:t>
            </a:r>
            <a:r>
              <a:rPr lang="en-US" dirty="0"/>
              <a:t> </a:t>
            </a:r>
            <a:r>
              <a:rPr lang="en-US" dirty="0" err="1"/>
              <a:t>inductivo</a:t>
            </a:r>
            <a:r>
              <a:rPr lang="en-US" dirty="0"/>
              <a:t> </a:t>
            </a:r>
            <a:r>
              <a:rPr lang="en-US" dirty="0" err="1"/>
              <a:t>perdiendo</a:t>
            </a:r>
            <a:r>
              <a:rPr lang="en-US" dirty="0"/>
              <a:t> </a:t>
            </a:r>
            <a:r>
              <a:rPr lang="en-US" dirty="0" err="1"/>
              <a:t>importancia</a:t>
            </a:r>
            <a:r>
              <a:rPr lang="en-US" dirty="0"/>
              <a:t> respect al </a:t>
            </a:r>
            <a:r>
              <a:rPr lang="en-US" dirty="0" err="1"/>
              <a:t>negativo</a:t>
            </a:r>
            <a:r>
              <a:rPr lang="en-US" dirty="0"/>
              <a:t> en Frecuencia! Una </a:t>
            </a:r>
            <a:r>
              <a:rPr lang="en-US" dirty="0" err="1"/>
              <a:t>pregunta</a:t>
            </a:r>
            <a:r>
              <a:rPr lang="en-US" dirty="0"/>
              <a:t> </a:t>
            </a:r>
            <a:r>
              <a:rPr lang="en-US" dirty="0" err="1"/>
              <a:t>sería</a:t>
            </a:r>
            <a:r>
              <a:rPr lang="en-US" dirty="0"/>
              <a:t>, considerando la diferencia en DC para </a:t>
            </a:r>
            <a:r>
              <a:rPr lang="en-US" dirty="0" err="1"/>
              <a:t>bajas</a:t>
            </a:r>
            <a:r>
              <a:rPr lang="en-US" dirty="0"/>
              <a:t> </a:t>
            </a:r>
            <a:r>
              <a:rPr lang="en-US" dirty="0" err="1"/>
              <a:t>temperaturas</a:t>
            </a:r>
            <a:r>
              <a:rPr lang="en-US" dirty="0"/>
              <a:t>, que </a:t>
            </a:r>
            <a:r>
              <a:rPr lang="en-US" dirty="0" err="1"/>
              <a:t>pasa</a:t>
            </a:r>
            <a:r>
              <a:rPr lang="en-US" dirty="0"/>
              <a:t> con X5-b? </a:t>
            </a:r>
            <a:r>
              <a:rPr lang="en-US" dirty="0" err="1"/>
              <a:t>Tendrá</a:t>
            </a:r>
            <a:r>
              <a:rPr lang="en-US" dirty="0"/>
              <a:t> algo que </a:t>
            </a:r>
            <a:r>
              <a:rPr lang="en-US" dirty="0" err="1"/>
              <a:t>ver</a:t>
            </a:r>
            <a:r>
              <a:rPr lang="en-US" dirty="0"/>
              <a:t> </a:t>
            </a:r>
            <a:r>
              <a:rPr lang="en-US" dirty="0" err="1"/>
              <a:t>este</a:t>
            </a:r>
            <a:r>
              <a:rPr lang="en-US" dirty="0"/>
              <a:t> </a:t>
            </a:r>
            <a:r>
              <a:rPr lang="en-US" dirty="0" err="1"/>
              <a:t>bloque</a:t>
            </a:r>
            <a:r>
              <a:rPr lang="en-US" dirty="0"/>
              <a:t> que no </a:t>
            </a:r>
            <a:r>
              <a:rPr lang="en-US" dirty="0" err="1"/>
              <a:t>hice</a:t>
            </a:r>
            <a:r>
              <a:rPr lang="en-US" dirty="0"/>
              <a:t> </a:t>
            </a:r>
            <a:r>
              <a:rPr lang="en-US" dirty="0" err="1"/>
              <a:t>referencia</a:t>
            </a:r>
            <a:r>
              <a:rPr lang="en-US" dirty="0"/>
              <a:t> </a:t>
            </a:r>
            <a:r>
              <a:rPr lang="en-US" dirty="0" err="1"/>
              <a:t>todavía</a:t>
            </a:r>
            <a:r>
              <a:rPr lang="en-US" dirty="0"/>
              <a:t>? </a:t>
            </a:r>
            <a:r>
              <a:rPr lang="en-US" dirty="0" err="1"/>
              <a:t>Veamoslo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27</a:t>
            </a:fld>
            <a:endParaRPr lang="es-AR" dirty="0"/>
          </a:p>
        </p:txBody>
      </p:sp>
    </p:spTree>
    <p:extLst>
      <p:ext uri="{BB962C8B-B14F-4D97-AF65-F5344CB8AC3E}">
        <p14:creationId xmlns:p14="http://schemas.microsoft.com/office/powerpoint/2010/main" val="34772597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 que </a:t>
            </a:r>
            <a:r>
              <a:rPr lang="en-US" dirty="0" err="1"/>
              <a:t>vemos</a:t>
            </a:r>
            <a:r>
              <a:rPr lang="en-US" dirty="0"/>
              <a:t> para X5-b en las </a:t>
            </a:r>
            <a:r>
              <a:rPr lang="en-US" dirty="0" err="1"/>
              <a:t>mismas</a:t>
            </a:r>
            <a:r>
              <a:rPr lang="en-US" dirty="0"/>
              <a:t> </a:t>
            </a:r>
            <a:r>
              <a:rPr lang="en-US" dirty="0" err="1"/>
              <a:t>temperatuars</a:t>
            </a:r>
            <a:r>
              <a:rPr lang="en-US" dirty="0"/>
              <a:t> es que, a “</a:t>
            </a:r>
            <a:r>
              <a:rPr lang="en-US" dirty="0" err="1"/>
              <a:t>altas</a:t>
            </a:r>
            <a:r>
              <a:rPr lang="en-US" dirty="0"/>
              <a:t>” </a:t>
            </a:r>
            <a:r>
              <a:rPr lang="en-US" dirty="0" err="1"/>
              <a:t>temperaturas</a:t>
            </a:r>
            <a:r>
              <a:rPr lang="en-US" dirty="0"/>
              <a:t> cambio poco: los valores </a:t>
            </a:r>
            <a:r>
              <a:rPr lang="en-US" dirty="0" err="1"/>
              <a:t>remanentes</a:t>
            </a:r>
            <a:r>
              <a:rPr lang="en-US" dirty="0"/>
              <a:t> se </a:t>
            </a:r>
            <a:r>
              <a:rPr lang="en-US" dirty="0" err="1"/>
              <a:t>modificaron</a:t>
            </a:r>
            <a:r>
              <a:rPr lang="en-US" dirty="0"/>
              <a:t> un </a:t>
            </a:r>
            <a:r>
              <a:rPr lang="en-US" dirty="0" err="1"/>
              <a:t>poquito</a:t>
            </a:r>
            <a:r>
              <a:rPr lang="en-US" dirty="0"/>
              <a:t> y la </a:t>
            </a:r>
            <a:r>
              <a:rPr lang="en-US" dirty="0" err="1"/>
              <a:t>distribución</a:t>
            </a:r>
            <a:r>
              <a:rPr lang="en-US" dirty="0"/>
              <a:t> de las regiones se </a:t>
            </a:r>
            <a:r>
              <a:rPr lang="en-US" dirty="0" err="1"/>
              <a:t>modificó</a:t>
            </a:r>
            <a:r>
              <a:rPr lang="en-US" dirty="0"/>
              <a:t> un poco también. Es </a:t>
            </a:r>
            <a:r>
              <a:rPr lang="en-US" dirty="0" err="1"/>
              <a:t>decir</a:t>
            </a:r>
            <a:r>
              <a:rPr lang="en-US" dirty="0"/>
              <a:t>, Nuestro “</a:t>
            </a:r>
            <a:r>
              <a:rPr lang="en-US" dirty="0" err="1"/>
              <a:t>circuito</a:t>
            </a:r>
            <a:r>
              <a:rPr lang="en-US" dirty="0"/>
              <a:t>” se </a:t>
            </a:r>
            <a:r>
              <a:rPr lang="en-US" dirty="0" err="1"/>
              <a:t>modificó</a:t>
            </a:r>
            <a:r>
              <a:rPr lang="en-US" dirty="0"/>
              <a:t> respect a X5-a. Ya </a:t>
            </a:r>
            <a:r>
              <a:rPr lang="en-US" dirty="0" err="1"/>
              <a:t>pasando</a:t>
            </a:r>
            <a:r>
              <a:rPr lang="en-US" dirty="0"/>
              <a:t> la T_MI de X5-a (el punto de </a:t>
            </a:r>
            <a:r>
              <a:rPr lang="en-US" dirty="0" err="1"/>
              <a:t>separación</a:t>
            </a:r>
            <a:r>
              <a:rPr lang="en-US" dirty="0"/>
              <a:t>), </a:t>
            </a:r>
            <a:r>
              <a:rPr lang="en-US" dirty="0" err="1"/>
              <a:t>vemos</a:t>
            </a:r>
            <a:r>
              <a:rPr lang="en-US" dirty="0"/>
              <a:t> que la </a:t>
            </a:r>
            <a:r>
              <a:rPr lang="en-US" dirty="0" err="1"/>
              <a:t>respuesta</a:t>
            </a:r>
            <a:r>
              <a:rPr lang="en-US" dirty="0"/>
              <a:t> </a:t>
            </a:r>
            <a:r>
              <a:rPr lang="en-US" dirty="0" err="1"/>
              <a:t>tiene</a:t>
            </a:r>
            <a:r>
              <a:rPr lang="en-US" dirty="0"/>
              <a:t> una diferencia mas </a:t>
            </a:r>
            <a:r>
              <a:rPr lang="en-US" dirty="0" err="1"/>
              <a:t>marcada</a:t>
            </a:r>
            <a:r>
              <a:rPr lang="en-US" dirty="0"/>
              <a:t>: </a:t>
            </a:r>
            <a:r>
              <a:rPr lang="en-US" dirty="0" err="1"/>
              <a:t>casi</a:t>
            </a:r>
            <a:r>
              <a:rPr lang="en-US" dirty="0"/>
              <a:t> </a:t>
            </a:r>
            <a:r>
              <a:rPr lang="en-US" dirty="0" err="1"/>
              <a:t>perdemos</a:t>
            </a:r>
            <a:r>
              <a:rPr lang="en-US" dirty="0"/>
              <a:t> </a:t>
            </a:r>
            <a:r>
              <a:rPr lang="en-US" dirty="0" err="1"/>
              <a:t>él</a:t>
            </a:r>
            <a:r>
              <a:rPr lang="en-US" dirty="0"/>
              <a:t> estados HRS, la region negative se </a:t>
            </a:r>
            <a:r>
              <a:rPr lang="en-US" dirty="0" err="1"/>
              <a:t>agrandó</a:t>
            </a:r>
            <a:r>
              <a:rPr lang="en-US" dirty="0"/>
              <a:t> en real e </a:t>
            </a:r>
            <a:r>
              <a:rPr lang="en-US" dirty="0" err="1"/>
              <a:t>imaginaria</a:t>
            </a:r>
            <a:r>
              <a:rPr lang="en-US" dirty="0"/>
              <a:t>. Osea, la </a:t>
            </a:r>
            <a:r>
              <a:rPr lang="en-US" dirty="0" err="1"/>
              <a:t>cosa</a:t>
            </a:r>
            <a:r>
              <a:rPr lang="en-US" dirty="0"/>
              <a:t> se </a:t>
            </a:r>
            <a:r>
              <a:rPr lang="en-US" dirty="0" err="1"/>
              <a:t>empieza</a:t>
            </a:r>
            <a:r>
              <a:rPr lang="en-US" dirty="0"/>
              <a:t> a </a:t>
            </a:r>
            <a:r>
              <a:rPr lang="en-US" dirty="0" err="1"/>
              <a:t>complicar</a:t>
            </a:r>
            <a:r>
              <a:rPr lang="en-US" dirty="0"/>
              <a:t> en X5-b a </a:t>
            </a:r>
            <a:r>
              <a:rPr lang="en-US" dirty="0" err="1"/>
              <a:t>nivel</a:t>
            </a:r>
            <a:r>
              <a:rPr lang="en-US" dirty="0"/>
              <a:t> </a:t>
            </a:r>
            <a:r>
              <a:rPr lang="en-US" dirty="0" err="1"/>
              <a:t>circuito</a:t>
            </a:r>
            <a:r>
              <a:rPr lang="en-US" dirty="0"/>
              <a:t>, y </a:t>
            </a:r>
            <a:r>
              <a:rPr lang="en-US" dirty="0" err="1"/>
              <a:t>vemos</a:t>
            </a:r>
            <a:r>
              <a:rPr lang="en-US" dirty="0"/>
              <a:t> que las </a:t>
            </a:r>
            <a:r>
              <a:rPr lang="en-US" dirty="0" err="1"/>
              <a:t>modificaciones</a:t>
            </a:r>
            <a:r>
              <a:rPr lang="en-US" dirty="0"/>
              <a:t> que </a:t>
            </a:r>
            <a:r>
              <a:rPr lang="en-US" dirty="0" err="1"/>
              <a:t>hicimos</a:t>
            </a:r>
            <a:r>
              <a:rPr lang="en-US" dirty="0"/>
              <a:t> en la Resistencia y </a:t>
            </a:r>
            <a:r>
              <a:rPr lang="en-US" dirty="0" err="1"/>
              <a:t>conducción</a:t>
            </a:r>
            <a:r>
              <a:rPr lang="en-US" dirty="0"/>
              <a:t> </a:t>
            </a:r>
            <a:r>
              <a:rPr lang="en-US" dirty="0" err="1"/>
              <a:t>definitivamente</a:t>
            </a:r>
            <a:r>
              <a:rPr lang="en-US" dirty="0"/>
              <a:t> </a:t>
            </a:r>
            <a:r>
              <a:rPr lang="en-US" dirty="0" err="1"/>
              <a:t>pegaron</a:t>
            </a:r>
            <a:r>
              <a:rPr lang="en-US" dirty="0"/>
              <a:t> en algo </a:t>
            </a:r>
            <a:r>
              <a:rPr lang="en-US" dirty="0" err="1"/>
              <a:t>acá</a:t>
            </a:r>
            <a:r>
              <a:rPr lang="en-US" dirty="0"/>
              <a:t>, </a:t>
            </a:r>
            <a:r>
              <a:rPr lang="en-US" dirty="0" err="1"/>
              <a:t>porque</a:t>
            </a:r>
            <a:r>
              <a:rPr lang="en-US" dirty="0"/>
              <a:t> </a:t>
            </a:r>
            <a:r>
              <a:rPr lang="en-US" dirty="0" err="1"/>
              <a:t>nos</a:t>
            </a:r>
            <a:r>
              <a:rPr lang="en-US" dirty="0"/>
              <a:t> </a:t>
            </a:r>
            <a:r>
              <a:rPr lang="en-US" dirty="0" err="1"/>
              <a:t>movieron</a:t>
            </a:r>
            <a:r>
              <a:rPr lang="en-US" dirty="0"/>
              <a:t> la </a:t>
            </a:r>
            <a:r>
              <a:rPr lang="en-US" dirty="0" err="1"/>
              <a:t>relevancia</a:t>
            </a:r>
            <a:r>
              <a:rPr lang="en-US" dirty="0"/>
              <a:t> de los components (i.e. los </a:t>
            </a:r>
            <a:r>
              <a:rPr lang="en-US" dirty="0" err="1"/>
              <a:t>tiempos</a:t>
            </a:r>
            <a:r>
              <a:rPr lang="en-US" dirty="0"/>
              <a:t> </a:t>
            </a:r>
            <a:r>
              <a:rPr lang="en-US" dirty="0" err="1"/>
              <a:t>caracteristicos</a:t>
            </a:r>
            <a:r>
              <a:rPr lang="en-US" dirty="0"/>
              <a:t>). Para x5-b como en DC Tambien temenos super </a:t>
            </a:r>
            <a:r>
              <a:rPr lang="en-US" dirty="0" err="1"/>
              <a:t>bajas</a:t>
            </a:r>
            <a:r>
              <a:rPr lang="en-US" dirty="0"/>
              <a:t> </a:t>
            </a:r>
            <a:r>
              <a:rPr lang="en-US" dirty="0" err="1"/>
              <a:t>temperaturas</a:t>
            </a:r>
            <a:r>
              <a:rPr lang="en-US" dirty="0"/>
              <a:t>, que paso ahi?</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28</a:t>
            </a:fld>
            <a:endParaRPr lang="es-AR" dirty="0"/>
          </a:p>
        </p:txBody>
      </p:sp>
    </p:spTree>
    <p:extLst>
      <p:ext uri="{BB962C8B-B14F-4D97-AF65-F5344CB8AC3E}">
        <p14:creationId xmlns:p14="http://schemas.microsoft.com/office/powerpoint/2010/main" val="3711479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X5-b temenos algo mas, </a:t>
            </a:r>
            <a:r>
              <a:rPr lang="en-US" dirty="0" err="1"/>
              <a:t>porque</a:t>
            </a:r>
            <a:r>
              <a:rPr lang="en-US" dirty="0"/>
              <a:t> </a:t>
            </a:r>
            <a:r>
              <a:rPr lang="en-US" dirty="0" err="1"/>
              <a:t>fuimos</a:t>
            </a:r>
            <a:r>
              <a:rPr lang="en-US" dirty="0"/>
              <a:t> hasta 10 K. Que </a:t>
            </a:r>
            <a:r>
              <a:rPr lang="en-US" dirty="0" err="1"/>
              <a:t>pasa</a:t>
            </a:r>
            <a:r>
              <a:rPr lang="en-US" dirty="0"/>
              <a:t> a </a:t>
            </a:r>
            <a:r>
              <a:rPr lang="en-US" dirty="0" err="1"/>
              <a:t>estas</a:t>
            </a:r>
            <a:r>
              <a:rPr lang="en-US" dirty="0"/>
              <a:t> </a:t>
            </a:r>
            <a:r>
              <a:rPr lang="en-US" dirty="0" err="1"/>
              <a:t>temperaturas</a:t>
            </a:r>
            <a:r>
              <a:rPr lang="en-US" dirty="0"/>
              <a:t>? No </a:t>
            </a:r>
            <a:r>
              <a:rPr lang="en-US" dirty="0" err="1"/>
              <a:t>estamos</a:t>
            </a:r>
            <a:r>
              <a:rPr lang="en-US" dirty="0"/>
              <a:t> del </a:t>
            </a:r>
            <a:r>
              <a:rPr lang="en-US" dirty="0" err="1"/>
              <a:t>todo</a:t>
            </a:r>
            <a:r>
              <a:rPr lang="en-US" dirty="0"/>
              <a:t> </a:t>
            </a:r>
            <a:r>
              <a:rPr lang="en-US" dirty="0" err="1"/>
              <a:t>seguros</a:t>
            </a:r>
            <a:r>
              <a:rPr lang="en-US" dirty="0"/>
              <a:t>. La </a:t>
            </a:r>
            <a:r>
              <a:rPr lang="en-US" dirty="0" err="1"/>
              <a:t>respuesta</a:t>
            </a:r>
            <a:r>
              <a:rPr lang="en-US" dirty="0"/>
              <a:t> a super </a:t>
            </a:r>
            <a:r>
              <a:rPr lang="en-US" dirty="0" err="1"/>
              <a:t>bajas</a:t>
            </a:r>
            <a:r>
              <a:rPr lang="en-US" dirty="0"/>
              <a:t> </a:t>
            </a:r>
            <a:r>
              <a:rPr lang="en-US" dirty="0" err="1"/>
              <a:t>temperaturas</a:t>
            </a:r>
            <a:r>
              <a:rPr lang="en-US" dirty="0"/>
              <a:t> (en la region bien no lineal) se Vuelve muy </a:t>
            </a:r>
            <a:r>
              <a:rPr lang="en-US" dirty="0" err="1"/>
              <a:t>extraña</a:t>
            </a:r>
            <a:r>
              <a:rPr lang="en-US" dirty="0"/>
              <a:t>, y por </a:t>
            </a:r>
            <a:r>
              <a:rPr lang="en-US" dirty="0" err="1"/>
              <a:t>cuestiones</a:t>
            </a:r>
            <a:r>
              <a:rPr lang="en-US" dirty="0"/>
              <a:t> de </a:t>
            </a:r>
            <a:r>
              <a:rPr lang="en-US" dirty="0" err="1"/>
              <a:t>tiempo</a:t>
            </a:r>
            <a:r>
              <a:rPr lang="en-US" dirty="0"/>
              <a:t> no la temenos </a:t>
            </a:r>
            <a:r>
              <a:rPr lang="en-US" dirty="0" err="1"/>
              <a:t>entendida</a:t>
            </a:r>
            <a:r>
              <a:rPr lang="en-US" dirty="0"/>
              <a:t> del </a:t>
            </a:r>
            <a:r>
              <a:rPr lang="en-US" dirty="0" err="1"/>
              <a:t>todo</a:t>
            </a:r>
            <a:r>
              <a:rPr lang="en-US" dirty="0"/>
              <a:t>, por lo </a:t>
            </a:r>
            <a:r>
              <a:rPr lang="en-US" dirty="0" err="1"/>
              <a:t>cual</a:t>
            </a:r>
            <a:r>
              <a:rPr lang="en-US" dirty="0"/>
              <a:t> la </a:t>
            </a:r>
            <a:r>
              <a:rPr lang="en-US" dirty="0" err="1"/>
              <a:t>vamos</a:t>
            </a:r>
            <a:r>
              <a:rPr lang="en-US" dirty="0"/>
              <a:t> a </a:t>
            </a:r>
            <a:r>
              <a:rPr lang="en-US" dirty="0" err="1"/>
              <a:t>cajonear</a:t>
            </a:r>
            <a:r>
              <a:rPr lang="en-US" dirty="0"/>
              <a:t> por hoy y no </a:t>
            </a:r>
            <a:r>
              <a:rPr lang="en-US" dirty="0" err="1"/>
              <a:t>nos</a:t>
            </a:r>
            <a:r>
              <a:rPr lang="en-US" dirty="0"/>
              <a:t> </a:t>
            </a:r>
            <a:r>
              <a:rPr lang="en-US" dirty="0" err="1"/>
              <a:t>vamos</a:t>
            </a:r>
            <a:r>
              <a:rPr lang="en-US" dirty="0"/>
              <a:t> a meter en </a:t>
            </a:r>
            <a:r>
              <a:rPr lang="en-US" dirty="0" err="1"/>
              <a:t>esto</a:t>
            </a:r>
            <a:r>
              <a:rPr lang="en-US" dirty="0"/>
              <a:t>, que como </a:t>
            </a:r>
            <a:r>
              <a:rPr lang="en-US" dirty="0" err="1"/>
              <a:t>vemos</a:t>
            </a:r>
            <a:r>
              <a:rPr lang="en-US" dirty="0"/>
              <a:t> en la </a:t>
            </a:r>
            <a:r>
              <a:rPr lang="en-US" dirty="0" err="1"/>
              <a:t>parte</a:t>
            </a:r>
            <a:r>
              <a:rPr lang="en-US" dirty="0"/>
              <a:t> real </a:t>
            </a:r>
            <a:r>
              <a:rPr lang="en-US" dirty="0" err="1"/>
              <a:t>toma</a:t>
            </a:r>
            <a:r>
              <a:rPr lang="en-US" dirty="0"/>
              <a:t> regiones </a:t>
            </a:r>
            <a:r>
              <a:rPr lang="en-US" dirty="0" err="1"/>
              <a:t>nuevas</a:t>
            </a:r>
            <a:r>
              <a:rPr lang="en-US" dirty="0"/>
              <a:t> y la </a:t>
            </a:r>
            <a:r>
              <a:rPr lang="en-US" dirty="0" err="1"/>
              <a:t>interpretación</a:t>
            </a:r>
            <a:r>
              <a:rPr lang="en-US" dirty="0"/>
              <a:t> por hoy me </a:t>
            </a:r>
            <a:r>
              <a:rPr lang="en-US" dirty="0" err="1"/>
              <a:t>supera</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29</a:t>
            </a:fld>
            <a:endParaRPr lang="es-AR" dirty="0"/>
          </a:p>
        </p:txBody>
      </p:sp>
    </p:spTree>
    <p:extLst>
      <p:ext uri="{BB962C8B-B14F-4D97-AF65-F5344CB8AC3E}">
        <p14:creationId xmlns:p14="http://schemas.microsoft.com/office/powerpoint/2010/main" val="1313544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Resulta</a:t>
            </a:r>
            <a:r>
              <a:rPr lang="en-US" dirty="0"/>
              <a:t> que </a:t>
            </a:r>
            <a:r>
              <a:rPr lang="en-US" dirty="0" err="1"/>
              <a:t>si</a:t>
            </a:r>
            <a:r>
              <a:rPr lang="en-US" dirty="0"/>
              <a:t> uno </a:t>
            </a:r>
            <a:r>
              <a:rPr lang="en-US" dirty="0" err="1"/>
              <a:t>ajusta</a:t>
            </a:r>
            <a:r>
              <a:rPr lang="en-US" dirty="0"/>
              <a:t> el </a:t>
            </a:r>
            <a:r>
              <a:rPr lang="en-US" dirty="0" err="1"/>
              <a:t>circuito</a:t>
            </a:r>
            <a:r>
              <a:rPr lang="en-US" dirty="0"/>
              <a:t> para ambas </a:t>
            </a:r>
            <a:r>
              <a:rPr lang="en-US" dirty="0" err="1"/>
              <a:t>muestras</a:t>
            </a:r>
            <a:r>
              <a:rPr lang="en-US" dirty="0"/>
              <a:t> (con Vdc=0) los </a:t>
            </a:r>
            <a:r>
              <a:rPr lang="en-US" dirty="0" err="1"/>
              <a:t>ajustes</a:t>
            </a:r>
            <a:r>
              <a:rPr lang="en-US" dirty="0"/>
              <a:t> dan super bien. A la </a:t>
            </a:r>
            <a:r>
              <a:rPr lang="en-US" dirty="0" err="1"/>
              <a:t>derecha</a:t>
            </a:r>
            <a:r>
              <a:rPr lang="en-US" dirty="0"/>
              <a:t> temenos los valores (que en la </a:t>
            </a:r>
            <a:r>
              <a:rPr lang="en-US" dirty="0" err="1"/>
              <a:t>capacitancia</a:t>
            </a:r>
            <a:r>
              <a:rPr lang="en-US" dirty="0"/>
              <a:t> son un poco </a:t>
            </a:r>
            <a:r>
              <a:rPr lang="en-US" dirty="0" err="1"/>
              <a:t>complicados</a:t>
            </a:r>
            <a:r>
              <a:rPr lang="en-US" dirty="0"/>
              <a:t>) </a:t>
            </a:r>
            <a:r>
              <a:rPr lang="en-US" dirty="0" err="1"/>
              <a:t>pero</a:t>
            </a:r>
            <a:r>
              <a:rPr lang="en-US" dirty="0"/>
              <a:t> no es tan </a:t>
            </a:r>
            <a:r>
              <a:rPr lang="en-US" dirty="0" err="1"/>
              <a:t>importante</a:t>
            </a:r>
            <a:r>
              <a:rPr lang="en-US" dirty="0"/>
              <a:t> como </a:t>
            </a:r>
            <a:r>
              <a:rPr lang="en-US" dirty="0" err="1"/>
              <a:t>cerrar</a:t>
            </a:r>
            <a:r>
              <a:rPr lang="en-US" dirty="0"/>
              <a:t> la </a:t>
            </a:r>
            <a:r>
              <a:rPr lang="en-US" dirty="0" err="1"/>
              <a:t>interpretación</a:t>
            </a:r>
            <a:r>
              <a:rPr lang="en-US" dirty="0"/>
              <a:t> que le </a:t>
            </a:r>
            <a:r>
              <a:rPr lang="en-US" dirty="0" err="1"/>
              <a:t>venimos</a:t>
            </a:r>
            <a:r>
              <a:rPr lang="en-US" dirty="0"/>
              <a:t> Armando. El primer </a:t>
            </a:r>
            <a:r>
              <a:rPr lang="en-US" dirty="0" err="1"/>
              <a:t>bloque</a:t>
            </a:r>
            <a:r>
              <a:rPr lang="en-US" dirty="0"/>
              <a:t> RLC, el </a:t>
            </a:r>
            <a:r>
              <a:rPr lang="en-US" dirty="0" err="1"/>
              <a:t>inductancia</a:t>
            </a:r>
            <a:r>
              <a:rPr lang="en-US" dirty="0"/>
              <a:t> química, </a:t>
            </a:r>
            <a:r>
              <a:rPr lang="en-US" dirty="0" err="1"/>
              <a:t>tiene</a:t>
            </a:r>
            <a:r>
              <a:rPr lang="en-US" dirty="0"/>
              <a:t> la </a:t>
            </a:r>
            <a:r>
              <a:rPr lang="en-US" dirty="0" err="1"/>
              <a:t>respuesta</a:t>
            </a:r>
            <a:r>
              <a:rPr lang="en-US" dirty="0"/>
              <a:t> </a:t>
            </a:r>
            <a:r>
              <a:rPr lang="en-US" dirty="0" err="1"/>
              <a:t>retrasada</a:t>
            </a:r>
            <a:r>
              <a:rPr lang="en-US" dirty="0"/>
              <a:t> </a:t>
            </a:r>
            <a:r>
              <a:rPr lang="en-US" dirty="0" err="1"/>
              <a:t>asociada</a:t>
            </a:r>
            <a:r>
              <a:rPr lang="en-US" dirty="0"/>
              <a:t> a las </a:t>
            </a:r>
            <a:r>
              <a:rPr lang="en-US" dirty="0" err="1"/>
              <a:t>migraciones</a:t>
            </a:r>
            <a:r>
              <a:rPr lang="en-US" dirty="0"/>
              <a:t>. </a:t>
            </a:r>
            <a:r>
              <a:rPr lang="en-US" dirty="0" err="1"/>
              <a:t>Según</a:t>
            </a:r>
            <a:r>
              <a:rPr lang="en-US" dirty="0"/>
              <a:t> la </a:t>
            </a:r>
            <a:r>
              <a:rPr lang="en-US" dirty="0" err="1"/>
              <a:t>bibliografía</a:t>
            </a:r>
            <a:r>
              <a:rPr lang="en-US" dirty="0"/>
              <a:t> (y que aca se </a:t>
            </a:r>
            <a:r>
              <a:rPr lang="en-US" dirty="0" err="1"/>
              <a:t>cumple</a:t>
            </a:r>
            <a:r>
              <a:rPr lang="en-US" dirty="0"/>
              <a:t>) es que la L </a:t>
            </a:r>
            <a:r>
              <a:rPr lang="en-US" dirty="0" err="1"/>
              <a:t>acompaña</a:t>
            </a:r>
            <a:r>
              <a:rPr lang="en-US" dirty="0"/>
              <a:t> a la Resistencia, que es lo que </a:t>
            </a:r>
            <a:r>
              <a:rPr lang="en-US" dirty="0" err="1"/>
              <a:t>vemos</a:t>
            </a:r>
            <a:r>
              <a:rPr lang="en-US" dirty="0"/>
              <a:t> en la curva </a:t>
            </a:r>
            <a:r>
              <a:rPr lang="en-US" dirty="0" err="1"/>
              <a:t>esta</a:t>
            </a:r>
            <a:r>
              <a:rPr lang="en-US" dirty="0"/>
              <a:t>, lo </a:t>
            </a:r>
            <a:r>
              <a:rPr lang="en-US" dirty="0" err="1"/>
              <a:t>cual</a:t>
            </a:r>
            <a:r>
              <a:rPr lang="en-US" dirty="0"/>
              <a:t> </a:t>
            </a:r>
            <a:r>
              <a:rPr lang="en-US" dirty="0" err="1"/>
              <a:t>fundamenta</a:t>
            </a:r>
            <a:r>
              <a:rPr lang="en-US" dirty="0"/>
              <a:t> el </a:t>
            </a:r>
            <a:r>
              <a:rPr lang="en-US" dirty="0" err="1"/>
              <a:t>uso</a:t>
            </a:r>
            <a:r>
              <a:rPr lang="en-US" dirty="0"/>
              <a:t> de </a:t>
            </a:r>
            <a:r>
              <a:rPr lang="en-US" dirty="0" err="1"/>
              <a:t>este</a:t>
            </a:r>
            <a:r>
              <a:rPr lang="en-US" dirty="0"/>
              <a:t> </a:t>
            </a:r>
            <a:r>
              <a:rPr lang="en-US" dirty="0" err="1"/>
              <a:t>tipo</a:t>
            </a:r>
            <a:r>
              <a:rPr lang="en-US" dirty="0"/>
              <a:t> de </a:t>
            </a:r>
            <a:r>
              <a:rPr lang="en-US" dirty="0" err="1"/>
              <a:t>modelos</a:t>
            </a:r>
            <a:r>
              <a:rPr lang="en-US" dirty="0"/>
              <a:t> para Nuestro problema, </a:t>
            </a:r>
            <a:r>
              <a:rPr lang="en-US" dirty="0" err="1"/>
              <a:t>vemos</a:t>
            </a:r>
            <a:r>
              <a:rPr lang="en-US" dirty="0"/>
              <a:t> que en x5-a </a:t>
            </a:r>
            <a:r>
              <a:rPr lang="en-US" dirty="0" err="1"/>
              <a:t>sube</a:t>
            </a:r>
            <a:r>
              <a:rPr lang="en-US" dirty="0"/>
              <a:t> y baja como la R y en el x5-b </a:t>
            </a:r>
            <a:r>
              <a:rPr lang="en-US" dirty="0" err="1"/>
              <a:t>sube</a:t>
            </a:r>
            <a:r>
              <a:rPr lang="en-US" dirty="0"/>
              <a:t> con la R a baja T.</a:t>
            </a:r>
            <a:r>
              <a:rPr lang="es-AR" dirty="0"/>
              <a:t> El </a:t>
            </a:r>
            <a:r>
              <a:rPr lang="es-AR" dirty="0" err="1"/>
              <a:t>segudno</a:t>
            </a:r>
            <a:r>
              <a:rPr lang="es-AR" dirty="0"/>
              <a:t> bloque estequiométrico nos esta comentando la información de la oxigenación u otros defectos, vemos que en el caso desoxigenado de vacancias prácticamente no juega, pero en X5-b con mayor oxígeno se dispara sobre T_MI! El bloque NDR codifica las transiciones de Mott que propusimos para bajas tensiones, compatibles con los estudios que estamos haciendo ahora. Esos comportamientos pueden mostrarse como resistencias diferenciales negativas en el DC, y en este caso se reflejan como resistencias negativas (que acá graficamos como positiva pero nominalmente en el ajuste son negativas). El cambio en temperaturas modifica los tiempos característicos de estos bloques, lo que se refleja en la relevancia que tiene cada bloque según su temperatura en las frecuencias. Veamos un poquito mas este primer bloque que creo que es lo mas novedoso que tenemos.</a:t>
            </a:r>
            <a:endParaRPr lang="en-US" dirty="0"/>
          </a:p>
        </p:txBody>
      </p:sp>
      <p:sp>
        <p:nvSpPr>
          <p:cNvPr id="4" name="Slide Number Placeholder 3"/>
          <p:cNvSpPr>
            <a:spLocks noGrp="1"/>
          </p:cNvSpPr>
          <p:nvPr>
            <p:ph type="sldNum" sz="quarter" idx="5"/>
          </p:nvPr>
        </p:nvSpPr>
        <p:spPr/>
        <p:txBody>
          <a:bodyPr/>
          <a:lstStyle/>
          <a:p>
            <a:fld id="{645D41D1-0EA4-4776-9746-93E6F4A22279}" type="slidenum">
              <a:rPr lang="es-AR" smtClean="0"/>
              <a:t>30</a:t>
            </a:fld>
            <a:endParaRPr lang="es-AR" dirty="0"/>
          </a:p>
        </p:txBody>
      </p:sp>
    </p:spTree>
    <p:extLst>
      <p:ext uri="{BB962C8B-B14F-4D97-AF65-F5344CB8AC3E}">
        <p14:creationId xmlns:p14="http://schemas.microsoft.com/office/powerpoint/2010/main" val="3804124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Veamos</a:t>
            </a:r>
            <a:r>
              <a:rPr lang="en-US" dirty="0"/>
              <a:t> una pequeñas Motivación para que </a:t>
            </a:r>
            <a:r>
              <a:rPr lang="en-US" dirty="0" err="1"/>
              <a:t>nos</a:t>
            </a:r>
            <a:r>
              <a:rPr lang="en-US" dirty="0"/>
              <a:t> </a:t>
            </a:r>
            <a:r>
              <a:rPr lang="en-US" dirty="0" err="1"/>
              <a:t>lleva</a:t>
            </a:r>
            <a:r>
              <a:rPr lang="en-US" dirty="0"/>
              <a:t> a </a:t>
            </a:r>
            <a:r>
              <a:rPr lang="en-US" dirty="0" err="1"/>
              <a:t>este</a:t>
            </a:r>
            <a:r>
              <a:rPr lang="en-US" dirty="0"/>
              <a:t> </a:t>
            </a:r>
            <a:r>
              <a:rPr lang="en-US" dirty="0" err="1"/>
              <a:t>trabajo</a:t>
            </a:r>
            <a:r>
              <a:rPr lang="en-US" dirty="0"/>
              <a:t> Entonces.</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3</a:t>
            </a:fld>
            <a:endParaRPr lang="es-AR" dirty="0"/>
          </a:p>
        </p:txBody>
      </p:sp>
    </p:spTree>
    <p:extLst>
      <p:ext uri="{BB962C8B-B14F-4D97-AF65-F5344CB8AC3E}">
        <p14:creationId xmlns:p14="http://schemas.microsoft.com/office/powerpoint/2010/main" val="3932020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 </a:t>
            </a:r>
            <a:r>
              <a:rPr lang="en-US" dirty="0" err="1"/>
              <a:t>volvemos</a:t>
            </a:r>
            <a:r>
              <a:rPr lang="en-US" dirty="0"/>
              <a:t> a considerer el </a:t>
            </a:r>
            <a:r>
              <a:rPr lang="en-US" dirty="0" err="1"/>
              <a:t>forzado</a:t>
            </a:r>
            <a:r>
              <a:rPr lang="en-US" dirty="0"/>
              <a:t> del Vdc, </a:t>
            </a:r>
            <a:r>
              <a:rPr lang="en-US" dirty="0" err="1"/>
              <a:t>teniamos</a:t>
            </a:r>
            <a:r>
              <a:rPr lang="en-US" dirty="0"/>
              <a:t> que </a:t>
            </a:r>
            <a:r>
              <a:rPr lang="en-US" dirty="0" err="1"/>
              <a:t>nos</a:t>
            </a:r>
            <a:r>
              <a:rPr lang="en-US" dirty="0"/>
              <a:t> </a:t>
            </a:r>
            <a:r>
              <a:rPr lang="en-US" dirty="0" err="1"/>
              <a:t>determinaba</a:t>
            </a:r>
            <a:r>
              <a:rPr lang="en-US" dirty="0"/>
              <a:t> la interacción entre estados, </a:t>
            </a:r>
            <a:r>
              <a:rPr lang="en-US" dirty="0" err="1"/>
              <a:t>así</a:t>
            </a:r>
            <a:r>
              <a:rPr lang="en-US" dirty="0"/>
              <a:t> como la Frecuencia. Una </a:t>
            </a:r>
            <a:r>
              <a:rPr lang="en-US" dirty="0" err="1"/>
              <a:t>asociación</a:t>
            </a:r>
            <a:r>
              <a:rPr lang="en-US" dirty="0"/>
              <a:t> de los resultados con el SIO mas </a:t>
            </a:r>
            <a:r>
              <a:rPr lang="en-US" dirty="0" err="1"/>
              <a:t>directa</a:t>
            </a:r>
            <a:r>
              <a:rPr lang="en-US" dirty="0"/>
              <a:t> se </a:t>
            </a:r>
            <a:r>
              <a:rPr lang="en-US" dirty="0" err="1"/>
              <a:t>basa</a:t>
            </a:r>
            <a:r>
              <a:rPr lang="en-US" dirty="0"/>
              <a:t> en la idea de Cao de que la Corriente </a:t>
            </a:r>
            <a:r>
              <a:rPr lang="en-US" dirty="0" err="1"/>
              <a:t>rota</a:t>
            </a:r>
            <a:r>
              <a:rPr lang="en-US" dirty="0"/>
              <a:t> los </a:t>
            </a:r>
            <a:r>
              <a:rPr lang="en-US" dirty="0" err="1"/>
              <a:t>octaedros</a:t>
            </a:r>
            <a:r>
              <a:rPr lang="en-US" dirty="0"/>
              <a:t>: que </a:t>
            </a:r>
            <a:r>
              <a:rPr lang="en-US" dirty="0" err="1"/>
              <a:t>pasaría</a:t>
            </a:r>
            <a:r>
              <a:rPr lang="en-US" dirty="0"/>
              <a:t> </a:t>
            </a:r>
            <a:r>
              <a:rPr lang="en-US" dirty="0" err="1"/>
              <a:t>si</a:t>
            </a:r>
            <a:r>
              <a:rPr lang="en-US" dirty="0"/>
              <a:t> lo que </a:t>
            </a:r>
            <a:r>
              <a:rPr lang="en-US" dirty="0" err="1"/>
              <a:t>viesemos</a:t>
            </a:r>
            <a:r>
              <a:rPr lang="en-US" dirty="0"/>
              <a:t> </a:t>
            </a:r>
            <a:r>
              <a:rPr lang="en-US" dirty="0" err="1"/>
              <a:t>fuesen</a:t>
            </a:r>
            <a:r>
              <a:rPr lang="en-US" dirty="0"/>
              <a:t> estados de </a:t>
            </a:r>
            <a:r>
              <a:rPr lang="en-US" dirty="0" err="1"/>
              <a:t>estos</a:t>
            </a:r>
            <a:r>
              <a:rPr lang="en-US" dirty="0"/>
              <a:t> </a:t>
            </a:r>
            <a:r>
              <a:rPr lang="en-US" dirty="0" err="1"/>
              <a:t>octaedros</a:t>
            </a:r>
            <a:r>
              <a:rPr lang="en-US" dirty="0"/>
              <a:t> </a:t>
            </a:r>
            <a:r>
              <a:rPr lang="en-US" dirty="0" err="1"/>
              <a:t>rotados</a:t>
            </a:r>
            <a:r>
              <a:rPr lang="en-US" dirty="0"/>
              <a:t>? En ese </a:t>
            </a:r>
            <a:r>
              <a:rPr lang="en-US" dirty="0" err="1"/>
              <a:t>sentido</a:t>
            </a:r>
            <a:r>
              <a:rPr lang="en-US" dirty="0"/>
              <a:t>, el Vdc</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31</a:t>
            </a:fld>
            <a:endParaRPr lang="es-AR" dirty="0"/>
          </a:p>
        </p:txBody>
      </p:sp>
    </p:spTree>
    <p:extLst>
      <p:ext uri="{BB962C8B-B14F-4D97-AF65-F5344CB8AC3E}">
        <p14:creationId xmlns:p14="http://schemas.microsoft.com/office/powerpoint/2010/main" val="3955335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32</a:t>
            </a:fld>
            <a:endParaRPr lang="es-AR" dirty="0"/>
          </a:p>
        </p:txBody>
      </p:sp>
    </p:spTree>
    <p:extLst>
      <p:ext uri="{BB962C8B-B14F-4D97-AF65-F5344CB8AC3E}">
        <p14:creationId xmlns:p14="http://schemas.microsoft.com/office/powerpoint/2010/main" val="35662536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Bueno, </a:t>
            </a:r>
            <a:r>
              <a:rPr lang="en-US" dirty="0" err="1"/>
              <a:t>esos</a:t>
            </a:r>
            <a:r>
              <a:rPr lang="en-US" dirty="0"/>
              <a:t> </a:t>
            </a:r>
            <a:r>
              <a:rPr lang="en-US" dirty="0" err="1"/>
              <a:t>fueron</a:t>
            </a:r>
            <a:r>
              <a:rPr lang="en-US" dirty="0"/>
              <a:t> </a:t>
            </a:r>
            <a:r>
              <a:rPr lang="en-US" dirty="0" err="1"/>
              <a:t>nuestros</a:t>
            </a:r>
            <a:r>
              <a:rPr lang="en-US" dirty="0"/>
              <a:t> resultados un poco </a:t>
            </a:r>
            <a:r>
              <a:rPr lang="en-US" dirty="0" err="1"/>
              <a:t>resumidos</a:t>
            </a:r>
            <a:r>
              <a:rPr lang="en-US" dirty="0"/>
              <a:t> como </a:t>
            </a:r>
            <a:r>
              <a:rPr lang="en-US" dirty="0" err="1"/>
              <a:t>pudimos</a:t>
            </a:r>
            <a:r>
              <a:rPr lang="en-US" dirty="0"/>
              <a:t>. </a:t>
            </a:r>
            <a:r>
              <a:rPr lang="en-US" dirty="0" err="1"/>
              <a:t>Veamos</a:t>
            </a:r>
            <a:r>
              <a:rPr lang="en-US" dirty="0"/>
              <a:t> que </a:t>
            </a:r>
            <a:r>
              <a:rPr lang="en-US" dirty="0" err="1"/>
              <a:t>conclusiones</a:t>
            </a:r>
            <a:r>
              <a:rPr lang="en-US" dirty="0"/>
              <a:t> </a:t>
            </a:r>
            <a:r>
              <a:rPr lang="en-US" dirty="0" err="1"/>
              <a:t>pudimos</a:t>
            </a:r>
            <a:r>
              <a:rPr lang="en-US" dirty="0"/>
              <a:t> </a:t>
            </a:r>
            <a:r>
              <a:rPr lang="en-US" dirty="0" err="1"/>
              <a:t>alcanzar</a:t>
            </a:r>
            <a:r>
              <a:rPr lang="en-US" dirty="0"/>
              <a:t> y como </a:t>
            </a:r>
            <a:r>
              <a:rPr lang="en-US" dirty="0" err="1"/>
              <a:t>puede</a:t>
            </a:r>
            <a:r>
              <a:rPr lang="en-US" dirty="0"/>
              <a:t> </a:t>
            </a:r>
            <a:r>
              <a:rPr lang="en-US" dirty="0" err="1"/>
              <a:t>seguir</a:t>
            </a:r>
            <a:r>
              <a:rPr lang="en-US" dirty="0"/>
              <a:t> </a:t>
            </a:r>
            <a:r>
              <a:rPr lang="en-US" dirty="0" err="1"/>
              <a:t>este</a:t>
            </a:r>
            <a:r>
              <a:rPr lang="en-US" dirty="0"/>
              <a:t> </a:t>
            </a:r>
            <a:r>
              <a:rPr lang="en-US" dirty="0" err="1"/>
              <a:t>trabajo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33</a:t>
            </a:fld>
            <a:endParaRPr lang="es-AR" dirty="0"/>
          </a:p>
        </p:txBody>
      </p:sp>
    </p:spTree>
    <p:extLst>
      <p:ext uri="{BB962C8B-B14F-4D97-AF65-F5344CB8AC3E}">
        <p14:creationId xmlns:p14="http://schemas.microsoft.com/office/powerpoint/2010/main" val="764870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Todos conocemos inteligencia artificial y escuchamos redes neuronales. Que son esas neuronas? Hoy son estos elementos que simulamos con varias herramientas dentro de las computadoras habituales que van a la nube. Pero y si quisiésemos hacer, por ejemplo, un robot independiente de la nube? Habría que insertarle toda la maquinaria de la computadora, control y energía. Es problemático. Es lo mejor que hay? Nuestra propuesta es NO, y presento los memristores: dispositivos con memoria intrínseca, que se ha demostrado que tienen mucho paralelismo con el proceso integratorio y de sinapsis de las neuronas (en particular para aislantes de Mott), y por una integración natural con la computación no es un sueño lejano como la computadora cuántica, sino algo factible.</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4</a:t>
            </a:fld>
            <a:endParaRPr lang="es-AR" dirty="0"/>
          </a:p>
        </p:txBody>
      </p:sp>
    </p:spTree>
    <p:extLst>
      <p:ext uri="{BB962C8B-B14F-4D97-AF65-F5344CB8AC3E}">
        <p14:creationId xmlns:p14="http://schemas.microsoft.com/office/powerpoint/2010/main" val="3768081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Terminada esta motivación, pasamos a mí trabajo real y su introducción. </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5</a:t>
            </a:fld>
            <a:endParaRPr lang="es-AR" dirty="0"/>
          </a:p>
        </p:txBody>
      </p:sp>
    </p:spTree>
    <p:extLst>
      <p:ext uri="{BB962C8B-B14F-4D97-AF65-F5344CB8AC3E}">
        <p14:creationId xmlns:p14="http://schemas.microsoft.com/office/powerpoint/2010/main" val="3576217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Mencioné los memristores, y en sí ellos tienen memristividad, acrónimo de memoria resistiva. Son dispositivos con la capacidad de guardar información en su resistencia. Estos dispositivos pueden actuarse con muchos mecanismos (eléctrico, magnetismo, calor, etc.), nosotros nos concentramos en el eléctrico, y acá tenemos una visualización de como es la respuesta eléctrica en una curva corriente voltaje o IV. Esta curva muestra como yendo por un estado de cierta resistividad, por ejemplo alta (que es HRS) podemos estimular hasta un valor crítico que provoca una conmutación resistiva a un estado de baja resistividad, o en una curva bipolar como esta podemos hacer el camino inverso: de baja a alta, esto depende de la curva y no es el único camino. Esta conmutación puede ser volátil y revertirse al apagar el estímulo (como un transistor) o no volátil, donde permanece aún con el estímulo apagado, siendo memoria “permanente” y de gran interés para la computación.</a:t>
            </a:r>
          </a:p>
        </p:txBody>
      </p:sp>
      <p:sp>
        <p:nvSpPr>
          <p:cNvPr id="4" name="Slide Number Placeholder 3"/>
          <p:cNvSpPr>
            <a:spLocks noGrp="1"/>
          </p:cNvSpPr>
          <p:nvPr>
            <p:ph type="sldNum" sz="quarter" idx="5"/>
          </p:nvPr>
        </p:nvSpPr>
        <p:spPr/>
        <p:txBody>
          <a:bodyPr/>
          <a:lstStyle/>
          <a:p>
            <a:fld id="{645D41D1-0EA4-4776-9746-93E6F4A22279}" type="slidenum">
              <a:rPr lang="es-AR" smtClean="0"/>
              <a:t>6</a:t>
            </a:fld>
            <a:endParaRPr lang="es-AR" dirty="0"/>
          </a:p>
        </p:txBody>
      </p:sp>
    </p:spTree>
    <p:extLst>
      <p:ext uri="{BB962C8B-B14F-4D97-AF65-F5344CB8AC3E}">
        <p14:creationId xmlns:p14="http://schemas.microsoft.com/office/powerpoint/2010/main" val="742631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Nosotros vamos a ver la memristividad en un material específico: el Estroncio 2 Iridio Oxígeno 4, o SIO. Este material se forma por estas capas de octaedros de Iridio-Oxígeno separado por estroncios. Una de las peculiaridades de este material es el juego de la estructura electrónica de electrones del orbital d, el acoplamiento espín-órbita por los pesados núcleos de iridio y una correlación en sitios no despreciable, provoca este recorrido de las bandas, convirtiendo lo que debería ser un metal en un aislante al considerar estos efectos. No solo es interesante por ser aislante de Mott (los cuales se han demostrado comportamientos de memoria), sino que encima tiene un juego magnético muy interesante: los octaedros están rotados, y a su vez los momentos magnéticos también están rotados, de tal manera que hay una magnetización no nula con un ordenamiento ferromagnético, y la inclinación magnética (o </a:t>
            </a:r>
            <a:r>
              <a:rPr lang="es-AR" dirty="0" err="1"/>
              <a:t>canting</a:t>
            </a:r>
            <a:r>
              <a:rPr lang="es-AR" dirty="0"/>
              <a:t>) se acopla a los octaedros rotados: las estructuras cristalinas y magnéticas están acopladas. Ahora vamos a ver por que esto es super interesante.</a:t>
            </a:r>
          </a:p>
        </p:txBody>
      </p:sp>
      <p:sp>
        <p:nvSpPr>
          <p:cNvPr id="4" name="Slide Number Placeholder 3"/>
          <p:cNvSpPr>
            <a:spLocks noGrp="1"/>
          </p:cNvSpPr>
          <p:nvPr>
            <p:ph type="sldNum" sz="quarter" idx="5"/>
          </p:nvPr>
        </p:nvSpPr>
        <p:spPr/>
        <p:txBody>
          <a:bodyPr/>
          <a:lstStyle/>
          <a:p>
            <a:fld id="{645D41D1-0EA4-4776-9746-93E6F4A22279}" type="slidenum">
              <a:rPr lang="es-AR" smtClean="0"/>
              <a:t>7</a:t>
            </a:fld>
            <a:endParaRPr lang="es-AR" dirty="0"/>
          </a:p>
        </p:txBody>
      </p:sp>
    </p:spTree>
    <p:extLst>
      <p:ext uri="{BB962C8B-B14F-4D97-AF65-F5344CB8AC3E}">
        <p14:creationId xmlns:p14="http://schemas.microsoft.com/office/powerpoint/2010/main" val="1775572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El SIO fue bastante estudiado en lo que a nosotros nos importa por un grupo donde destacó los nombres de Cao y Qi (el primero es el jefe digamos). Cao caracterizó la conducción bastante, y encontró este modelo muy interesante donde a medida que uno le pone corriente encuentra que los octaedros rotan, y al rotar la conducción se modifica (representado en nuestro pequeño electrón </a:t>
            </a:r>
            <a:r>
              <a:rPr lang="es-AR" sz="1200" kern="1200" dirty="0" err="1">
                <a:solidFill>
                  <a:schemeClr val="tx1"/>
                </a:solidFill>
                <a:effectLst/>
                <a:latin typeface="+mn-lt"/>
                <a:ea typeface="+mn-ea"/>
                <a:cs typeface="+mn-cs"/>
              </a:rPr>
              <a:t>aca</a:t>
            </a:r>
            <a:r>
              <a:rPr lang="es-AR" sz="1200" kern="1200" dirty="0">
                <a:solidFill>
                  <a:schemeClr val="tx1"/>
                </a:solidFill>
                <a:effectLst/>
                <a:latin typeface="+mn-lt"/>
                <a:ea typeface="+mn-ea"/>
                <a:cs typeface="+mn-cs"/>
              </a:rPr>
              <a:t>) reflejado en las curvas I-V como estas formas curiosas llamadas resistencia diferencial negativa (NDR): la tensión baja con corriente creciente. Estas curiosas curvas son un buen lugar para buscar memoria porque implican un camino de resistencia cambiante. Algo divertido es que la magnetización estaba asociada a este ángulo, por lo cuál las propiedades magnéticas cambian acorde. Esto es interesante, pero por problemas técnicos no pudimos meternos tan profundo en la parte magnética, quedará para otro día. Nuestro otro amigo Qi lo que hizo fue descubrir que en un cristal con vacancias de oxígeno a bajas temperaturas se produce una transición muy curiosa: arriba vemos el material estequiométrico, con una evolución resistiva del tipo semiconductor. Cuando hay vacancias, lo que se obtiene es que tras una temperatura el material se vuelve metálico, indicando una transición metal-aislante. Esto es muy interesante, porque muchos sistemas memristivos trabajan con migraciones de portadores, incluido a veces el oxígeno. Qi también </a:t>
            </a:r>
            <a:r>
              <a:rPr lang="es-AR" sz="1200" kern="1200" dirty="0" err="1">
                <a:solidFill>
                  <a:schemeClr val="tx1"/>
                </a:solidFill>
                <a:effectLst/>
                <a:latin typeface="+mn-lt"/>
                <a:ea typeface="+mn-ea"/>
                <a:cs typeface="+mn-cs"/>
              </a:rPr>
              <a:t>vió</a:t>
            </a:r>
            <a:r>
              <a:rPr lang="es-AR" sz="1200" kern="1200" dirty="0">
                <a:solidFill>
                  <a:schemeClr val="tx1"/>
                </a:solidFill>
                <a:effectLst/>
                <a:latin typeface="+mn-lt"/>
                <a:ea typeface="+mn-ea"/>
                <a:cs typeface="+mn-cs"/>
              </a:rPr>
              <a:t> esas curvas curiosas de NDR, </a:t>
            </a:r>
            <a:r>
              <a:rPr lang="es-AR" sz="1200" kern="1200" dirty="0" err="1">
                <a:solidFill>
                  <a:schemeClr val="tx1"/>
                </a:solidFill>
                <a:effectLst/>
                <a:latin typeface="+mn-lt"/>
                <a:ea typeface="+mn-ea"/>
                <a:cs typeface="+mn-cs"/>
              </a:rPr>
              <a:t>asi</a:t>
            </a:r>
            <a:r>
              <a:rPr lang="es-AR" sz="1200" kern="1200" dirty="0">
                <a:solidFill>
                  <a:schemeClr val="tx1"/>
                </a:solidFill>
                <a:effectLst/>
                <a:latin typeface="+mn-lt"/>
                <a:ea typeface="+mn-ea"/>
                <a:cs typeface="+mn-cs"/>
              </a:rPr>
              <a:t> que con estos antecedentes ya tenemos el contexto del SIO que vamos a trabajar. </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8</a:t>
            </a:fld>
            <a:endParaRPr lang="es-AR" dirty="0"/>
          </a:p>
        </p:txBody>
      </p:sp>
    </p:spTree>
    <p:extLst>
      <p:ext uri="{BB962C8B-B14F-4D97-AF65-F5344CB8AC3E}">
        <p14:creationId xmlns:p14="http://schemas.microsoft.com/office/powerpoint/2010/main" val="591611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Una última explicación es que es lo que nosotros vamos a ver: en corriente directa (DC) vamos a adquirir curvas I-V aplicando estímulos de uno y leyendo el otro. Esto nos va a mostrar la evolución resistiva y los estados remanentes, fundamentales para la memristividad. Adicionalmente, la curva en sí tiene información sobre la conducción, que utilizando esta cantidad gamma podemos obtener precisamente que mecanismo subyace, aunque como vamos a ver nuestro material no es tan amigo de la gamma (ni nuestro). 0:52</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9</a:t>
            </a:fld>
            <a:endParaRPr lang="es-AR" dirty="0"/>
          </a:p>
        </p:txBody>
      </p:sp>
    </p:spTree>
    <p:extLst>
      <p:ext uri="{BB962C8B-B14F-4D97-AF65-F5344CB8AC3E}">
        <p14:creationId xmlns:p14="http://schemas.microsoft.com/office/powerpoint/2010/main" val="3703240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48D8B-7386-C543-40ED-85D51D7D0B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AR"/>
          </a:p>
        </p:txBody>
      </p:sp>
      <p:sp>
        <p:nvSpPr>
          <p:cNvPr id="3" name="Subtitle 2">
            <a:extLst>
              <a:ext uri="{FF2B5EF4-FFF2-40B4-BE49-F238E27FC236}">
                <a16:creationId xmlns:a16="http://schemas.microsoft.com/office/drawing/2014/main" id="{7E3C91D4-D83E-BAF0-48B2-0AFE369447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AR"/>
          </a:p>
        </p:txBody>
      </p:sp>
      <p:sp>
        <p:nvSpPr>
          <p:cNvPr id="4" name="Date Placeholder 3">
            <a:extLst>
              <a:ext uri="{FF2B5EF4-FFF2-40B4-BE49-F238E27FC236}">
                <a16:creationId xmlns:a16="http://schemas.microsoft.com/office/drawing/2014/main" id="{A040942B-9445-881A-05DE-B9C6F4B123AC}"/>
              </a:ext>
            </a:extLst>
          </p:cNvPr>
          <p:cNvSpPr>
            <a:spLocks noGrp="1"/>
          </p:cNvSpPr>
          <p:nvPr>
            <p:ph type="dt" sz="half" idx="10"/>
          </p:nvPr>
        </p:nvSpPr>
        <p:spPr/>
        <p:txBody>
          <a:bodyPr/>
          <a:lstStyle/>
          <a:p>
            <a:fld id="{4C053E2D-7712-4D9D-85F0-7259F192F739}" type="datetime1">
              <a:rPr lang="es-AR" smtClean="0"/>
              <a:t>5/8/2025</a:t>
            </a:fld>
            <a:endParaRPr lang="es-AR" dirty="0"/>
          </a:p>
        </p:txBody>
      </p:sp>
      <p:sp>
        <p:nvSpPr>
          <p:cNvPr id="5" name="Footer Placeholder 4">
            <a:extLst>
              <a:ext uri="{FF2B5EF4-FFF2-40B4-BE49-F238E27FC236}">
                <a16:creationId xmlns:a16="http://schemas.microsoft.com/office/drawing/2014/main" id="{A9556AB4-1821-3905-6CD2-CDAFBBFC5A59}"/>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F0CAE2B0-1637-B9F6-1637-629E4F83CA1E}"/>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432540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16164-36D5-A1E5-1E30-59DCDA00AFE7}"/>
              </a:ext>
            </a:extLst>
          </p:cNvPr>
          <p:cNvSpPr>
            <a:spLocks noGrp="1"/>
          </p:cNvSpPr>
          <p:nvPr>
            <p:ph type="title"/>
          </p:nvPr>
        </p:nvSpPr>
        <p:spPr/>
        <p:txBody>
          <a:bodyPr/>
          <a:lstStyle/>
          <a:p>
            <a:r>
              <a:rPr lang="en-US"/>
              <a:t>Click to edit Master title style</a:t>
            </a:r>
            <a:endParaRPr lang="es-AR"/>
          </a:p>
        </p:txBody>
      </p:sp>
      <p:sp>
        <p:nvSpPr>
          <p:cNvPr id="3" name="Vertical Text Placeholder 2">
            <a:extLst>
              <a:ext uri="{FF2B5EF4-FFF2-40B4-BE49-F238E27FC236}">
                <a16:creationId xmlns:a16="http://schemas.microsoft.com/office/drawing/2014/main" id="{28F4A28D-8827-0EE7-2C09-7B1A3AA86E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DEB25EF1-1829-3402-57A5-A1DEF52712E9}"/>
              </a:ext>
            </a:extLst>
          </p:cNvPr>
          <p:cNvSpPr>
            <a:spLocks noGrp="1"/>
          </p:cNvSpPr>
          <p:nvPr>
            <p:ph type="dt" sz="half" idx="10"/>
          </p:nvPr>
        </p:nvSpPr>
        <p:spPr/>
        <p:txBody>
          <a:bodyPr/>
          <a:lstStyle/>
          <a:p>
            <a:fld id="{71E9387C-878E-4CA7-83A4-29124A60E5C1}" type="datetime1">
              <a:rPr lang="es-AR" smtClean="0"/>
              <a:t>5/8/2025</a:t>
            </a:fld>
            <a:endParaRPr lang="es-AR" dirty="0"/>
          </a:p>
        </p:txBody>
      </p:sp>
      <p:sp>
        <p:nvSpPr>
          <p:cNvPr id="5" name="Footer Placeholder 4">
            <a:extLst>
              <a:ext uri="{FF2B5EF4-FFF2-40B4-BE49-F238E27FC236}">
                <a16:creationId xmlns:a16="http://schemas.microsoft.com/office/drawing/2014/main" id="{A659349D-DCA3-17EF-7597-72C5FF995726}"/>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6EB523E4-1A95-9B84-BBAD-718009E67C67}"/>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230933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BBC920-B1B3-0AC1-5C6C-02DDB12876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AR"/>
          </a:p>
        </p:txBody>
      </p:sp>
      <p:sp>
        <p:nvSpPr>
          <p:cNvPr id="3" name="Vertical Text Placeholder 2">
            <a:extLst>
              <a:ext uri="{FF2B5EF4-FFF2-40B4-BE49-F238E27FC236}">
                <a16:creationId xmlns:a16="http://schemas.microsoft.com/office/drawing/2014/main" id="{CECEAF71-ABE4-81B1-CE11-27A1893727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12BC0ACE-231D-C7CA-4F3C-9A5CFF164BC4}"/>
              </a:ext>
            </a:extLst>
          </p:cNvPr>
          <p:cNvSpPr>
            <a:spLocks noGrp="1"/>
          </p:cNvSpPr>
          <p:nvPr>
            <p:ph type="dt" sz="half" idx="10"/>
          </p:nvPr>
        </p:nvSpPr>
        <p:spPr/>
        <p:txBody>
          <a:bodyPr/>
          <a:lstStyle/>
          <a:p>
            <a:fld id="{A14DF203-1F94-4FA6-A3BC-F503D0AA347D}" type="datetime1">
              <a:rPr lang="es-AR" smtClean="0"/>
              <a:t>5/8/2025</a:t>
            </a:fld>
            <a:endParaRPr lang="es-AR" dirty="0"/>
          </a:p>
        </p:txBody>
      </p:sp>
      <p:sp>
        <p:nvSpPr>
          <p:cNvPr id="5" name="Footer Placeholder 4">
            <a:extLst>
              <a:ext uri="{FF2B5EF4-FFF2-40B4-BE49-F238E27FC236}">
                <a16:creationId xmlns:a16="http://schemas.microsoft.com/office/drawing/2014/main" id="{B7FACF05-AD77-2DED-B548-46F0AC170032}"/>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9804C669-00D9-0D31-20CB-A75C9DFB5390}"/>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474264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C7B4-06C2-B267-B97E-DE017D781E2E}"/>
              </a:ext>
            </a:extLst>
          </p:cNvPr>
          <p:cNvSpPr>
            <a:spLocks noGrp="1"/>
          </p:cNvSpPr>
          <p:nvPr>
            <p:ph type="title"/>
          </p:nvPr>
        </p:nvSpPr>
        <p:spPr/>
        <p:txBody>
          <a:bodyPr/>
          <a:lstStyle/>
          <a:p>
            <a:r>
              <a:rPr lang="en-US"/>
              <a:t>Click to edit Master title style</a:t>
            </a:r>
            <a:endParaRPr lang="es-AR"/>
          </a:p>
        </p:txBody>
      </p:sp>
      <p:sp>
        <p:nvSpPr>
          <p:cNvPr id="3" name="Content Placeholder 2">
            <a:extLst>
              <a:ext uri="{FF2B5EF4-FFF2-40B4-BE49-F238E27FC236}">
                <a16:creationId xmlns:a16="http://schemas.microsoft.com/office/drawing/2014/main" id="{B1937F3F-0264-D879-4B25-CBE6FC28F4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316C1AE3-7AD4-53C6-7E6E-5409276ECF57}"/>
              </a:ext>
            </a:extLst>
          </p:cNvPr>
          <p:cNvSpPr>
            <a:spLocks noGrp="1"/>
          </p:cNvSpPr>
          <p:nvPr>
            <p:ph type="dt" sz="half" idx="10"/>
          </p:nvPr>
        </p:nvSpPr>
        <p:spPr/>
        <p:txBody>
          <a:bodyPr/>
          <a:lstStyle/>
          <a:p>
            <a:fld id="{34110002-B269-4721-BE06-9576EA529A50}" type="datetime1">
              <a:rPr lang="es-AR" smtClean="0"/>
              <a:t>5/8/2025</a:t>
            </a:fld>
            <a:endParaRPr lang="es-AR" dirty="0"/>
          </a:p>
        </p:txBody>
      </p:sp>
      <p:sp>
        <p:nvSpPr>
          <p:cNvPr id="5" name="Footer Placeholder 4">
            <a:extLst>
              <a:ext uri="{FF2B5EF4-FFF2-40B4-BE49-F238E27FC236}">
                <a16:creationId xmlns:a16="http://schemas.microsoft.com/office/drawing/2014/main" id="{D143B66D-2A77-1894-30D6-88A10CAA9122}"/>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FCD35267-688E-E182-9B01-F9EECDF7882A}"/>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4156574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3625-542E-C78E-4267-226B339FB8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AR"/>
          </a:p>
        </p:txBody>
      </p:sp>
      <p:sp>
        <p:nvSpPr>
          <p:cNvPr id="3" name="Text Placeholder 2">
            <a:extLst>
              <a:ext uri="{FF2B5EF4-FFF2-40B4-BE49-F238E27FC236}">
                <a16:creationId xmlns:a16="http://schemas.microsoft.com/office/drawing/2014/main" id="{1FAE411A-68E7-5404-2382-A96B1F3F70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54E2AF-775A-FDC1-6122-B5F637573D6D}"/>
              </a:ext>
            </a:extLst>
          </p:cNvPr>
          <p:cNvSpPr>
            <a:spLocks noGrp="1"/>
          </p:cNvSpPr>
          <p:nvPr>
            <p:ph type="dt" sz="half" idx="10"/>
          </p:nvPr>
        </p:nvSpPr>
        <p:spPr/>
        <p:txBody>
          <a:bodyPr/>
          <a:lstStyle/>
          <a:p>
            <a:fld id="{27608099-788E-4437-8A0D-D882CFA91E92}" type="datetime1">
              <a:rPr lang="es-AR" smtClean="0"/>
              <a:t>5/8/2025</a:t>
            </a:fld>
            <a:endParaRPr lang="es-AR" dirty="0"/>
          </a:p>
        </p:txBody>
      </p:sp>
      <p:sp>
        <p:nvSpPr>
          <p:cNvPr id="5" name="Footer Placeholder 4">
            <a:extLst>
              <a:ext uri="{FF2B5EF4-FFF2-40B4-BE49-F238E27FC236}">
                <a16:creationId xmlns:a16="http://schemas.microsoft.com/office/drawing/2014/main" id="{DAFDBB06-6E42-C230-29C3-8214EE82560E}"/>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E67EDF92-DA88-F360-306A-BCB810AE5F71}"/>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19897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3386C-75EA-8FEA-C78C-5044F17463D7}"/>
              </a:ext>
            </a:extLst>
          </p:cNvPr>
          <p:cNvSpPr>
            <a:spLocks noGrp="1"/>
          </p:cNvSpPr>
          <p:nvPr>
            <p:ph type="title"/>
          </p:nvPr>
        </p:nvSpPr>
        <p:spPr/>
        <p:txBody>
          <a:bodyPr/>
          <a:lstStyle/>
          <a:p>
            <a:r>
              <a:rPr lang="en-US"/>
              <a:t>Click to edit Master title style</a:t>
            </a:r>
            <a:endParaRPr lang="es-AR"/>
          </a:p>
        </p:txBody>
      </p:sp>
      <p:sp>
        <p:nvSpPr>
          <p:cNvPr id="3" name="Content Placeholder 2">
            <a:extLst>
              <a:ext uri="{FF2B5EF4-FFF2-40B4-BE49-F238E27FC236}">
                <a16:creationId xmlns:a16="http://schemas.microsoft.com/office/drawing/2014/main" id="{0DE161D7-1957-CA96-AB21-F05FE16537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Content Placeholder 3">
            <a:extLst>
              <a:ext uri="{FF2B5EF4-FFF2-40B4-BE49-F238E27FC236}">
                <a16:creationId xmlns:a16="http://schemas.microsoft.com/office/drawing/2014/main" id="{8518DF87-8D50-C0C7-7454-ED3847309A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Date Placeholder 4">
            <a:extLst>
              <a:ext uri="{FF2B5EF4-FFF2-40B4-BE49-F238E27FC236}">
                <a16:creationId xmlns:a16="http://schemas.microsoft.com/office/drawing/2014/main" id="{DC798460-7462-4186-DEB3-E0DB90387B26}"/>
              </a:ext>
            </a:extLst>
          </p:cNvPr>
          <p:cNvSpPr>
            <a:spLocks noGrp="1"/>
          </p:cNvSpPr>
          <p:nvPr>
            <p:ph type="dt" sz="half" idx="10"/>
          </p:nvPr>
        </p:nvSpPr>
        <p:spPr/>
        <p:txBody>
          <a:bodyPr/>
          <a:lstStyle/>
          <a:p>
            <a:fld id="{EF6841EA-CB57-4026-8141-E12A9B38A30F}" type="datetime1">
              <a:rPr lang="es-AR" smtClean="0"/>
              <a:t>5/8/2025</a:t>
            </a:fld>
            <a:endParaRPr lang="es-AR" dirty="0"/>
          </a:p>
        </p:txBody>
      </p:sp>
      <p:sp>
        <p:nvSpPr>
          <p:cNvPr id="6" name="Footer Placeholder 5">
            <a:extLst>
              <a:ext uri="{FF2B5EF4-FFF2-40B4-BE49-F238E27FC236}">
                <a16:creationId xmlns:a16="http://schemas.microsoft.com/office/drawing/2014/main" id="{8E7918DB-C55A-CB6F-009D-EF864F2DC83D}"/>
              </a:ext>
            </a:extLst>
          </p:cNvPr>
          <p:cNvSpPr>
            <a:spLocks noGrp="1"/>
          </p:cNvSpPr>
          <p:nvPr>
            <p:ph type="ftr" sz="quarter" idx="11"/>
          </p:nvPr>
        </p:nvSpPr>
        <p:spPr/>
        <p:txBody>
          <a:bodyPr/>
          <a:lstStyle/>
          <a:p>
            <a:endParaRPr lang="es-AR" dirty="0"/>
          </a:p>
        </p:txBody>
      </p:sp>
      <p:sp>
        <p:nvSpPr>
          <p:cNvPr id="7" name="Slide Number Placeholder 6">
            <a:extLst>
              <a:ext uri="{FF2B5EF4-FFF2-40B4-BE49-F238E27FC236}">
                <a16:creationId xmlns:a16="http://schemas.microsoft.com/office/drawing/2014/main" id="{BD30F353-115B-FDEA-123B-CCFF1E08CB50}"/>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2131079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F9BBA-9557-822F-3592-525ECC7DC2F8}"/>
              </a:ext>
            </a:extLst>
          </p:cNvPr>
          <p:cNvSpPr>
            <a:spLocks noGrp="1"/>
          </p:cNvSpPr>
          <p:nvPr>
            <p:ph type="title"/>
          </p:nvPr>
        </p:nvSpPr>
        <p:spPr>
          <a:xfrm>
            <a:off x="839788" y="365125"/>
            <a:ext cx="10515600" cy="1325563"/>
          </a:xfrm>
        </p:spPr>
        <p:txBody>
          <a:bodyPr/>
          <a:lstStyle/>
          <a:p>
            <a:r>
              <a:rPr lang="en-US"/>
              <a:t>Click to edit Master title style</a:t>
            </a:r>
            <a:endParaRPr lang="es-AR"/>
          </a:p>
        </p:txBody>
      </p:sp>
      <p:sp>
        <p:nvSpPr>
          <p:cNvPr id="3" name="Text Placeholder 2">
            <a:extLst>
              <a:ext uri="{FF2B5EF4-FFF2-40B4-BE49-F238E27FC236}">
                <a16:creationId xmlns:a16="http://schemas.microsoft.com/office/drawing/2014/main" id="{01022B27-9E25-2F27-F52A-6524439E34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BE0870-C7AE-E82F-0967-E70FD18C91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Text Placeholder 4">
            <a:extLst>
              <a:ext uri="{FF2B5EF4-FFF2-40B4-BE49-F238E27FC236}">
                <a16:creationId xmlns:a16="http://schemas.microsoft.com/office/drawing/2014/main" id="{BDF93269-048A-6095-94FC-104CBFBE8C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CAB698-3DCD-9911-DEE1-A15E3E9877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7" name="Date Placeholder 6">
            <a:extLst>
              <a:ext uri="{FF2B5EF4-FFF2-40B4-BE49-F238E27FC236}">
                <a16:creationId xmlns:a16="http://schemas.microsoft.com/office/drawing/2014/main" id="{D5287574-0B4D-159C-D211-05F675EB849D}"/>
              </a:ext>
            </a:extLst>
          </p:cNvPr>
          <p:cNvSpPr>
            <a:spLocks noGrp="1"/>
          </p:cNvSpPr>
          <p:nvPr>
            <p:ph type="dt" sz="half" idx="10"/>
          </p:nvPr>
        </p:nvSpPr>
        <p:spPr/>
        <p:txBody>
          <a:bodyPr/>
          <a:lstStyle/>
          <a:p>
            <a:fld id="{650B550E-BA0D-4174-B5DC-A08D3FD72CF7}" type="datetime1">
              <a:rPr lang="es-AR" smtClean="0"/>
              <a:t>5/8/2025</a:t>
            </a:fld>
            <a:endParaRPr lang="es-AR" dirty="0"/>
          </a:p>
        </p:txBody>
      </p:sp>
      <p:sp>
        <p:nvSpPr>
          <p:cNvPr id="8" name="Footer Placeholder 7">
            <a:extLst>
              <a:ext uri="{FF2B5EF4-FFF2-40B4-BE49-F238E27FC236}">
                <a16:creationId xmlns:a16="http://schemas.microsoft.com/office/drawing/2014/main" id="{F645DEA8-A0E9-0F07-128C-2CB9AB3285B7}"/>
              </a:ext>
            </a:extLst>
          </p:cNvPr>
          <p:cNvSpPr>
            <a:spLocks noGrp="1"/>
          </p:cNvSpPr>
          <p:nvPr>
            <p:ph type="ftr" sz="quarter" idx="11"/>
          </p:nvPr>
        </p:nvSpPr>
        <p:spPr/>
        <p:txBody>
          <a:bodyPr/>
          <a:lstStyle/>
          <a:p>
            <a:endParaRPr lang="es-AR" dirty="0"/>
          </a:p>
        </p:txBody>
      </p:sp>
      <p:sp>
        <p:nvSpPr>
          <p:cNvPr id="9" name="Slide Number Placeholder 8">
            <a:extLst>
              <a:ext uri="{FF2B5EF4-FFF2-40B4-BE49-F238E27FC236}">
                <a16:creationId xmlns:a16="http://schemas.microsoft.com/office/drawing/2014/main" id="{B86F1D8B-CCD6-C99E-E542-3FFEE9EBCCC3}"/>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7161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CB70A-663D-B774-198A-B0F3F0CA339F}"/>
              </a:ext>
            </a:extLst>
          </p:cNvPr>
          <p:cNvSpPr>
            <a:spLocks noGrp="1"/>
          </p:cNvSpPr>
          <p:nvPr>
            <p:ph type="title"/>
          </p:nvPr>
        </p:nvSpPr>
        <p:spPr/>
        <p:txBody>
          <a:bodyPr/>
          <a:lstStyle/>
          <a:p>
            <a:r>
              <a:rPr lang="en-US"/>
              <a:t>Click to edit Master title style</a:t>
            </a:r>
            <a:endParaRPr lang="es-AR"/>
          </a:p>
        </p:txBody>
      </p:sp>
      <p:sp>
        <p:nvSpPr>
          <p:cNvPr id="3" name="Date Placeholder 2">
            <a:extLst>
              <a:ext uri="{FF2B5EF4-FFF2-40B4-BE49-F238E27FC236}">
                <a16:creationId xmlns:a16="http://schemas.microsoft.com/office/drawing/2014/main" id="{FFD6969D-16D9-B51C-690B-B002FF549DD9}"/>
              </a:ext>
            </a:extLst>
          </p:cNvPr>
          <p:cNvSpPr>
            <a:spLocks noGrp="1"/>
          </p:cNvSpPr>
          <p:nvPr>
            <p:ph type="dt" sz="half" idx="10"/>
          </p:nvPr>
        </p:nvSpPr>
        <p:spPr/>
        <p:txBody>
          <a:bodyPr/>
          <a:lstStyle/>
          <a:p>
            <a:fld id="{B8F1A6C4-41C2-4FE6-80A7-8EAA63E4DD9E}" type="datetime1">
              <a:rPr lang="es-AR" smtClean="0"/>
              <a:t>5/8/2025</a:t>
            </a:fld>
            <a:endParaRPr lang="es-AR" dirty="0"/>
          </a:p>
        </p:txBody>
      </p:sp>
      <p:sp>
        <p:nvSpPr>
          <p:cNvPr id="4" name="Footer Placeholder 3">
            <a:extLst>
              <a:ext uri="{FF2B5EF4-FFF2-40B4-BE49-F238E27FC236}">
                <a16:creationId xmlns:a16="http://schemas.microsoft.com/office/drawing/2014/main" id="{DF0A9B29-EC74-0F85-5FE3-27A6F62C3508}"/>
              </a:ext>
            </a:extLst>
          </p:cNvPr>
          <p:cNvSpPr>
            <a:spLocks noGrp="1"/>
          </p:cNvSpPr>
          <p:nvPr>
            <p:ph type="ftr" sz="quarter" idx="11"/>
          </p:nvPr>
        </p:nvSpPr>
        <p:spPr/>
        <p:txBody>
          <a:bodyPr/>
          <a:lstStyle/>
          <a:p>
            <a:endParaRPr lang="es-AR" dirty="0"/>
          </a:p>
        </p:txBody>
      </p:sp>
      <p:sp>
        <p:nvSpPr>
          <p:cNvPr id="5" name="Slide Number Placeholder 4">
            <a:extLst>
              <a:ext uri="{FF2B5EF4-FFF2-40B4-BE49-F238E27FC236}">
                <a16:creationId xmlns:a16="http://schemas.microsoft.com/office/drawing/2014/main" id="{8316E589-236E-FE44-B579-506D1F630B1F}"/>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1553892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A2BDBD-2788-5589-A9A0-9AEEAC287415}"/>
              </a:ext>
            </a:extLst>
          </p:cNvPr>
          <p:cNvSpPr>
            <a:spLocks noGrp="1"/>
          </p:cNvSpPr>
          <p:nvPr>
            <p:ph type="dt" sz="half" idx="10"/>
          </p:nvPr>
        </p:nvSpPr>
        <p:spPr/>
        <p:txBody>
          <a:bodyPr/>
          <a:lstStyle/>
          <a:p>
            <a:fld id="{F56A73CF-2A3E-4B91-87A5-1B7D8BF122FB}" type="datetime1">
              <a:rPr lang="es-AR" smtClean="0"/>
              <a:t>5/8/2025</a:t>
            </a:fld>
            <a:endParaRPr lang="es-AR" dirty="0"/>
          </a:p>
        </p:txBody>
      </p:sp>
      <p:sp>
        <p:nvSpPr>
          <p:cNvPr id="3" name="Footer Placeholder 2">
            <a:extLst>
              <a:ext uri="{FF2B5EF4-FFF2-40B4-BE49-F238E27FC236}">
                <a16:creationId xmlns:a16="http://schemas.microsoft.com/office/drawing/2014/main" id="{AC19B6C5-0456-C00B-0FA0-3135495BAA25}"/>
              </a:ext>
            </a:extLst>
          </p:cNvPr>
          <p:cNvSpPr>
            <a:spLocks noGrp="1"/>
          </p:cNvSpPr>
          <p:nvPr>
            <p:ph type="ftr" sz="quarter" idx="11"/>
          </p:nvPr>
        </p:nvSpPr>
        <p:spPr/>
        <p:txBody>
          <a:bodyPr/>
          <a:lstStyle/>
          <a:p>
            <a:endParaRPr lang="es-AR" dirty="0"/>
          </a:p>
        </p:txBody>
      </p:sp>
      <p:sp>
        <p:nvSpPr>
          <p:cNvPr id="4" name="Slide Number Placeholder 3">
            <a:extLst>
              <a:ext uri="{FF2B5EF4-FFF2-40B4-BE49-F238E27FC236}">
                <a16:creationId xmlns:a16="http://schemas.microsoft.com/office/drawing/2014/main" id="{F834112F-247F-610F-8C28-898B8A546742}"/>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2576292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4215E-2F0C-067A-B732-E16F878772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AR"/>
          </a:p>
        </p:txBody>
      </p:sp>
      <p:sp>
        <p:nvSpPr>
          <p:cNvPr id="3" name="Content Placeholder 2">
            <a:extLst>
              <a:ext uri="{FF2B5EF4-FFF2-40B4-BE49-F238E27FC236}">
                <a16:creationId xmlns:a16="http://schemas.microsoft.com/office/drawing/2014/main" id="{B483D04D-1D5B-3447-9A1F-D813479C71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Text Placeholder 3">
            <a:extLst>
              <a:ext uri="{FF2B5EF4-FFF2-40B4-BE49-F238E27FC236}">
                <a16:creationId xmlns:a16="http://schemas.microsoft.com/office/drawing/2014/main" id="{BDAE23A6-4CA8-11A4-3792-43CB35EF16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3413DD-ACEE-DC08-8CB7-1B8EBC7092CA}"/>
              </a:ext>
            </a:extLst>
          </p:cNvPr>
          <p:cNvSpPr>
            <a:spLocks noGrp="1"/>
          </p:cNvSpPr>
          <p:nvPr>
            <p:ph type="dt" sz="half" idx="10"/>
          </p:nvPr>
        </p:nvSpPr>
        <p:spPr/>
        <p:txBody>
          <a:bodyPr/>
          <a:lstStyle/>
          <a:p>
            <a:fld id="{EA9C70E7-5E2F-47A1-910F-BDCA7B82F6B4}" type="datetime1">
              <a:rPr lang="es-AR" smtClean="0"/>
              <a:t>5/8/2025</a:t>
            </a:fld>
            <a:endParaRPr lang="es-AR" dirty="0"/>
          </a:p>
        </p:txBody>
      </p:sp>
      <p:sp>
        <p:nvSpPr>
          <p:cNvPr id="6" name="Footer Placeholder 5">
            <a:extLst>
              <a:ext uri="{FF2B5EF4-FFF2-40B4-BE49-F238E27FC236}">
                <a16:creationId xmlns:a16="http://schemas.microsoft.com/office/drawing/2014/main" id="{277E6011-2431-51D2-7C62-6B5C5F4DC548}"/>
              </a:ext>
            </a:extLst>
          </p:cNvPr>
          <p:cNvSpPr>
            <a:spLocks noGrp="1"/>
          </p:cNvSpPr>
          <p:nvPr>
            <p:ph type="ftr" sz="quarter" idx="11"/>
          </p:nvPr>
        </p:nvSpPr>
        <p:spPr/>
        <p:txBody>
          <a:bodyPr/>
          <a:lstStyle/>
          <a:p>
            <a:endParaRPr lang="es-AR" dirty="0"/>
          </a:p>
        </p:txBody>
      </p:sp>
      <p:sp>
        <p:nvSpPr>
          <p:cNvPr id="7" name="Slide Number Placeholder 6">
            <a:extLst>
              <a:ext uri="{FF2B5EF4-FFF2-40B4-BE49-F238E27FC236}">
                <a16:creationId xmlns:a16="http://schemas.microsoft.com/office/drawing/2014/main" id="{BA83AA23-1A48-7353-C96C-F9D035D61CA2}"/>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1619889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F0D51-C93F-F6A9-A139-CFB6BAA910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AR"/>
          </a:p>
        </p:txBody>
      </p:sp>
      <p:sp>
        <p:nvSpPr>
          <p:cNvPr id="3" name="Picture Placeholder 2">
            <a:extLst>
              <a:ext uri="{FF2B5EF4-FFF2-40B4-BE49-F238E27FC236}">
                <a16:creationId xmlns:a16="http://schemas.microsoft.com/office/drawing/2014/main" id="{69D51E2C-90C4-9ABD-31E4-0C817C9C74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dirty="0"/>
          </a:p>
        </p:txBody>
      </p:sp>
      <p:sp>
        <p:nvSpPr>
          <p:cNvPr id="4" name="Text Placeholder 3">
            <a:extLst>
              <a:ext uri="{FF2B5EF4-FFF2-40B4-BE49-F238E27FC236}">
                <a16:creationId xmlns:a16="http://schemas.microsoft.com/office/drawing/2014/main" id="{069B08AE-768D-17C7-3124-9127D3F8A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A35BA8-ACB3-AEA4-242C-9141D9293AF5}"/>
              </a:ext>
            </a:extLst>
          </p:cNvPr>
          <p:cNvSpPr>
            <a:spLocks noGrp="1"/>
          </p:cNvSpPr>
          <p:nvPr>
            <p:ph type="dt" sz="half" idx="10"/>
          </p:nvPr>
        </p:nvSpPr>
        <p:spPr/>
        <p:txBody>
          <a:bodyPr/>
          <a:lstStyle/>
          <a:p>
            <a:fld id="{E1C0EB08-E1BA-4CDE-AA01-77F52C0A34E4}" type="datetime1">
              <a:rPr lang="es-AR" smtClean="0"/>
              <a:t>5/8/2025</a:t>
            </a:fld>
            <a:endParaRPr lang="es-AR" dirty="0"/>
          </a:p>
        </p:txBody>
      </p:sp>
      <p:sp>
        <p:nvSpPr>
          <p:cNvPr id="6" name="Footer Placeholder 5">
            <a:extLst>
              <a:ext uri="{FF2B5EF4-FFF2-40B4-BE49-F238E27FC236}">
                <a16:creationId xmlns:a16="http://schemas.microsoft.com/office/drawing/2014/main" id="{9B7356FA-4E05-ABF8-1CCF-844AEE32E75C}"/>
              </a:ext>
            </a:extLst>
          </p:cNvPr>
          <p:cNvSpPr>
            <a:spLocks noGrp="1"/>
          </p:cNvSpPr>
          <p:nvPr>
            <p:ph type="ftr" sz="quarter" idx="11"/>
          </p:nvPr>
        </p:nvSpPr>
        <p:spPr/>
        <p:txBody>
          <a:bodyPr/>
          <a:lstStyle/>
          <a:p>
            <a:endParaRPr lang="es-AR" dirty="0"/>
          </a:p>
        </p:txBody>
      </p:sp>
      <p:sp>
        <p:nvSpPr>
          <p:cNvPr id="7" name="Slide Number Placeholder 6">
            <a:extLst>
              <a:ext uri="{FF2B5EF4-FFF2-40B4-BE49-F238E27FC236}">
                <a16:creationId xmlns:a16="http://schemas.microsoft.com/office/drawing/2014/main" id="{94BD75C3-2B18-ED2B-1608-C47770637ADB}"/>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2659003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74F43C-E155-A7C1-6465-3C6499D6FD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AR"/>
          </a:p>
        </p:txBody>
      </p:sp>
      <p:sp>
        <p:nvSpPr>
          <p:cNvPr id="3" name="Text Placeholder 2">
            <a:extLst>
              <a:ext uri="{FF2B5EF4-FFF2-40B4-BE49-F238E27FC236}">
                <a16:creationId xmlns:a16="http://schemas.microsoft.com/office/drawing/2014/main" id="{741B2318-7019-F4B9-B062-D5147D26A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5DDB615E-CE94-9811-0FAF-42C07EBB22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E9316C-A7FD-4B60-BBE1-DE0589EF446D}" type="datetime1">
              <a:rPr lang="es-AR" smtClean="0"/>
              <a:t>5/8/2025</a:t>
            </a:fld>
            <a:endParaRPr lang="es-AR" dirty="0"/>
          </a:p>
        </p:txBody>
      </p:sp>
      <p:sp>
        <p:nvSpPr>
          <p:cNvPr id="5" name="Footer Placeholder 4">
            <a:extLst>
              <a:ext uri="{FF2B5EF4-FFF2-40B4-BE49-F238E27FC236}">
                <a16:creationId xmlns:a16="http://schemas.microsoft.com/office/drawing/2014/main" id="{57356FE1-AD9E-9C8B-07CF-AB8BC24EF8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dirty="0"/>
          </a:p>
        </p:txBody>
      </p:sp>
      <p:sp>
        <p:nvSpPr>
          <p:cNvPr id="6" name="Slide Number Placeholder 5">
            <a:extLst>
              <a:ext uri="{FF2B5EF4-FFF2-40B4-BE49-F238E27FC236}">
                <a16:creationId xmlns:a16="http://schemas.microsoft.com/office/drawing/2014/main" id="{44590E74-8921-DF87-5E02-BBC5D61C27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651627-2ED5-481B-920F-DB1525FA561D}" type="slidenum">
              <a:rPr lang="es-AR" smtClean="0"/>
              <a:t>‹#›</a:t>
            </a:fld>
            <a:endParaRPr lang="es-AR" dirty="0"/>
          </a:p>
        </p:txBody>
      </p:sp>
    </p:spTree>
    <p:extLst>
      <p:ext uri="{BB962C8B-B14F-4D97-AF65-F5344CB8AC3E}">
        <p14:creationId xmlns:p14="http://schemas.microsoft.com/office/powerpoint/2010/main" val="720792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comments" Target="../comments/comment4.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comments" Target="../comments/comment5.xml"/><Relationship Id="rId5" Type="http://schemas.openxmlformats.org/officeDocument/2006/relationships/image" Target="../media/image68.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93.png"/><Relationship Id="rId4" Type="http://schemas.openxmlformats.org/officeDocument/2006/relationships/image" Target="../media/image92.png"/></Relationships>
</file>

<file path=ppt/slides/_rels/slide31.xml.rels><?xml version="1.0" encoding="UTF-8" standalone="yes"?>
<Relationships xmlns="http://schemas.openxmlformats.org/package/2006/relationships"><Relationship Id="rId8" Type="http://schemas.openxmlformats.org/officeDocument/2006/relationships/comments" Target="../comments/comment6.xml"/><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76.png"/><Relationship Id="rId4" Type="http://schemas.openxmlformats.org/officeDocument/2006/relationships/image" Target="../media/image95.png"/></Relationships>
</file>

<file path=ppt/slides/_rels/slide3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hyperlink" Target="https://www.google.com/imgres?q=sos%20groso%20sabelo&amp;imgurl=https%3A%2F%2Flookaside.fbsbx.com%2Flookaside%2Fcrawler%2Fmedia%2F%3Fmedia_id%3D100080446298100&amp;imgrefurl=https%3A%2F%2Fwww.facebook.com%2FSosGroso%2F&amp;docid=X2ZNAlIA5qCnxM&amp;tbnid=U2jgt7SpTqBI1M&amp;vet=12ahUKEwiVg6S3zvCOAxXalpUCHRU-LWwQM3oECBwQAA..i&amp;w=478&amp;h=478&amp;hcb=2&amp;ved=2ahUKEwiVg6S3zvCOAxXalpUCHRU-LWwQM3oECBwQA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gif"/><Relationship Id="rId7" Type="http://schemas.openxmlformats.org/officeDocument/2006/relationships/image" Target="../media/image6.jp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webp"/><Relationship Id="rId11" Type="http://schemas.openxmlformats.org/officeDocument/2006/relationships/image" Target="../media/image10.png"/><Relationship Id="rId5" Type="http://schemas.openxmlformats.org/officeDocument/2006/relationships/image" Target="../media/image4.webp"/><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comments" Target="../comments/comment1.xml"/><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comments" Target="../comments/commen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2E7C-93F0-3C25-F080-6D5ED9920BC1}"/>
              </a:ext>
            </a:extLst>
          </p:cNvPr>
          <p:cNvSpPr>
            <a:spLocks noGrp="1"/>
          </p:cNvSpPr>
          <p:nvPr>
            <p:ph type="ctrTitle"/>
          </p:nvPr>
        </p:nvSpPr>
        <p:spPr>
          <a:xfrm>
            <a:off x="1524000" y="3838669"/>
            <a:ext cx="9144000" cy="1432579"/>
          </a:xfrm>
        </p:spPr>
        <p:txBody>
          <a:bodyPr>
            <a:normAutofit fontScale="90000"/>
          </a:bodyPr>
          <a:lstStyle/>
          <a:p>
            <a:r>
              <a:rPr lang="es-AR" noProof="0" dirty="0"/>
              <a:t>Estudio de memorias resistivas basadas en aislantes de Mott </a:t>
            </a:r>
            <a:br>
              <a:rPr lang="es-AR" noProof="0" dirty="0"/>
            </a:br>
            <a:endParaRPr lang="es-AR" noProof="0" dirty="0"/>
          </a:p>
        </p:txBody>
      </p:sp>
      <p:sp>
        <p:nvSpPr>
          <p:cNvPr id="3" name="Subtitle 2">
            <a:extLst>
              <a:ext uri="{FF2B5EF4-FFF2-40B4-BE49-F238E27FC236}">
                <a16:creationId xmlns:a16="http://schemas.microsoft.com/office/drawing/2014/main" id="{B1F40C3E-F2D5-2A3D-3B4A-F5CC9FFC0FD7}"/>
              </a:ext>
            </a:extLst>
          </p:cNvPr>
          <p:cNvSpPr>
            <a:spLocks noGrp="1"/>
          </p:cNvSpPr>
          <p:nvPr>
            <p:ph type="subTitle" idx="1"/>
          </p:nvPr>
        </p:nvSpPr>
        <p:spPr>
          <a:xfrm>
            <a:off x="1524000" y="4883150"/>
            <a:ext cx="9144000" cy="1655762"/>
          </a:xfrm>
        </p:spPr>
        <p:txBody>
          <a:bodyPr>
            <a:normAutofit fontScale="70000" lnSpcReduction="20000"/>
          </a:bodyPr>
          <a:lstStyle/>
          <a:p>
            <a:r>
              <a:rPr lang="es-AR" sz="3100" noProof="0" dirty="0"/>
              <a:t>Defensa de Tesis de Licenciatura en Ciencias Físicas</a:t>
            </a:r>
          </a:p>
          <a:p>
            <a:r>
              <a:rPr lang="es-AR" sz="3100" noProof="0" dirty="0"/>
              <a:t>Martín Sattler</a:t>
            </a:r>
          </a:p>
          <a:p>
            <a:r>
              <a:rPr lang="es-AR" noProof="0" dirty="0"/>
              <a:t>Director: Dr. Carlos Acha</a:t>
            </a:r>
          </a:p>
          <a:p>
            <a:r>
              <a:rPr lang="es-AR" noProof="0" dirty="0"/>
              <a:t>Co-Director: Dr. Alberto Camjayi</a:t>
            </a:r>
          </a:p>
          <a:p>
            <a:r>
              <a:rPr lang="es-AR" noProof="0" dirty="0"/>
              <a:t>8 de Agosto de 2025</a:t>
            </a:r>
          </a:p>
        </p:txBody>
      </p:sp>
      <p:sp>
        <p:nvSpPr>
          <p:cNvPr id="4" name="Slide Number Placeholder 3">
            <a:extLst>
              <a:ext uri="{FF2B5EF4-FFF2-40B4-BE49-F238E27FC236}">
                <a16:creationId xmlns:a16="http://schemas.microsoft.com/office/drawing/2014/main" id="{56A38C0A-4A6C-194C-8340-BC6655136E32}"/>
              </a:ext>
            </a:extLst>
          </p:cNvPr>
          <p:cNvSpPr>
            <a:spLocks noGrp="1"/>
          </p:cNvSpPr>
          <p:nvPr>
            <p:ph type="sldNum" sz="quarter" idx="12"/>
          </p:nvPr>
        </p:nvSpPr>
        <p:spPr/>
        <p:txBody>
          <a:bodyPr/>
          <a:lstStyle/>
          <a:p>
            <a:fld id="{89651627-2ED5-481B-920F-DB1525FA561D}" type="slidenum">
              <a:rPr lang="es-AR" noProof="0" smtClean="0"/>
              <a:t>1</a:t>
            </a:fld>
            <a:endParaRPr lang="es-AR" noProof="0" dirty="0"/>
          </a:p>
        </p:txBody>
      </p:sp>
      <p:pic>
        <p:nvPicPr>
          <p:cNvPr id="6" name="Picture 5">
            <a:extLst>
              <a:ext uri="{FF2B5EF4-FFF2-40B4-BE49-F238E27FC236}">
                <a16:creationId xmlns:a16="http://schemas.microsoft.com/office/drawing/2014/main" id="{7E79DB05-A396-AC77-EB38-FA9BE3BDD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570" y="235322"/>
            <a:ext cx="2702859" cy="2702859"/>
          </a:xfrm>
          <a:prstGeom prst="rect">
            <a:avLst/>
          </a:prstGeom>
        </p:spPr>
      </p:pic>
    </p:spTree>
    <p:extLst>
      <p:ext uri="{BB962C8B-B14F-4D97-AF65-F5344CB8AC3E}">
        <p14:creationId xmlns:p14="http://schemas.microsoft.com/office/powerpoint/2010/main" val="200182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36477-80CC-FC61-61C1-5FA0D33E5414}"/>
              </a:ext>
            </a:extLst>
          </p:cNvPr>
          <p:cNvSpPr>
            <a:spLocks noGrp="1"/>
          </p:cNvSpPr>
          <p:nvPr>
            <p:ph type="title"/>
          </p:nvPr>
        </p:nvSpPr>
        <p:spPr/>
        <p:txBody>
          <a:bodyPr/>
          <a:lstStyle/>
          <a:p>
            <a:r>
              <a:rPr lang="es-AR" noProof="0" dirty="0"/>
              <a:t>Respuesta alterna particular</a:t>
            </a:r>
          </a:p>
        </p:txBody>
      </p:sp>
      <p:sp>
        <p:nvSpPr>
          <p:cNvPr id="4" name="Slide Number Placeholder 3">
            <a:extLst>
              <a:ext uri="{FF2B5EF4-FFF2-40B4-BE49-F238E27FC236}">
                <a16:creationId xmlns:a16="http://schemas.microsoft.com/office/drawing/2014/main" id="{4D0F361A-A374-C143-D18E-C4B94CE34770}"/>
              </a:ext>
            </a:extLst>
          </p:cNvPr>
          <p:cNvSpPr>
            <a:spLocks noGrp="1"/>
          </p:cNvSpPr>
          <p:nvPr>
            <p:ph type="sldNum" sz="quarter" idx="12"/>
          </p:nvPr>
        </p:nvSpPr>
        <p:spPr/>
        <p:txBody>
          <a:bodyPr/>
          <a:lstStyle/>
          <a:p>
            <a:fld id="{89651627-2ED5-481B-920F-DB1525FA561D}" type="slidenum">
              <a:rPr lang="es-AR" noProof="0" smtClean="0"/>
              <a:t>10</a:t>
            </a:fld>
            <a:endParaRPr lang="es-AR" noProof="0" dirty="0"/>
          </a:p>
        </p:txBody>
      </p:sp>
      <p:sp>
        <p:nvSpPr>
          <p:cNvPr id="10" name="TextBox 9">
            <a:extLst>
              <a:ext uri="{FF2B5EF4-FFF2-40B4-BE49-F238E27FC236}">
                <a16:creationId xmlns:a16="http://schemas.microsoft.com/office/drawing/2014/main" id="{C9F1F222-CF9D-410A-98D3-F449E48B0358}"/>
              </a:ext>
            </a:extLst>
          </p:cNvPr>
          <p:cNvSpPr txBox="1"/>
          <p:nvPr/>
        </p:nvSpPr>
        <p:spPr>
          <a:xfrm>
            <a:off x="4293029" y="1708915"/>
            <a:ext cx="5415175" cy="523220"/>
          </a:xfrm>
          <a:prstGeom prst="rect">
            <a:avLst/>
          </a:prstGeom>
          <a:noFill/>
        </p:spPr>
        <p:txBody>
          <a:bodyPr wrap="square" rtlCol="0">
            <a:spAutoFit/>
          </a:bodyPr>
          <a:lstStyle/>
          <a:p>
            <a:r>
              <a:rPr lang="es-AR" sz="2800" noProof="0" dirty="0"/>
              <a:t>Modelado de circuitos equivalentes</a:t>
            </a:r>
          </a:p>
        </p:txBody>
      </p:sp>
      <p:pic>
        <p:nvPicPr>
          <p:cNvPr id="14" name="Picture 13">
            <a:extLst>
              <a:ext uri="{FF2B5EF4-FFF2-40B4-BE49-F238E27FC236}">
                <a16:creationId xmlns:a16="http://schemas.microsoft.com/office/drawing/2014/main" id="{6B4FFA3B-C353-4FDD-177F-5BD87E3CD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029" y="2404884"/>
            <a:ext cx="6381750" cy="1934755"/>
          </a:xfrm>
          <a:prstGeom prst="rect">
            <a:avLst/>
          </a:prstGeom>
        </p:spPr>
      </p:pic>
      <p:sp>
        <p:nvSpPr>
          <p:cNvPr id="15" name="Arrow: Down 14">
            <a:extLst>
              <a:ext uri="{FF2B5EF4-FFF2-40B4-BE49-F238E27FC236}">
                <a16:creationId xmlns:a16="http://schemas.microsoft.com/office/drawing/2014/main" id="{86B27956-C563-BB01-F0EA-428F968B4C86}"/>
              </a:ext>
            </a:extLst>
          </p:cNvPr>
          <p:cNvSpPr/>
          <p:nvPr/>
        </p:nvSpPr>
        <p:spPr>
          <a:xfrm>
            <a:off x="5543550" y="4434889"/>
            <a:ext cx="552450" cy="71419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16" name="Arrow: Down 15">
            <a:extLst>
              <a:ext uri="{FF2B5EF4-FFF2-40B4-BE49-F238E27FC236}">
                <a16:creationId xmlns:a16="http://schemas.microsoft.com/office/drawing/2014/main" id="{185018B0-5A2B-8792-0AF9-102FE9277BF7}"/>
              </a:ext>
            </a:extLst>
          </p:cNvPr>
          <p:cNvSpPr/>
          <p:nvPr/>
        </p:nvSpPr>
        <p:spPr>
          <a:xfrm>
            <a:off x="9248775" y="4434889"/>
            <a:ext cx="552450" cy="71419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21" name="TextBox 20">
            <a:extLst>
              <a:ext uri="{FF2B5EF4-FFF2-40B4-BE49-F238E27FC236}">
                <a16:creationId xmlns:a16="http://schemas.microsoft.com/office/drawing/2014/main" id="{AB970D44-975C-C44F-86C4-B66AE66C24F0}"/>
              </a:ext>
            </a:extLst>
          </p:cNvPr>
          <p:cNvSpPr txBox="1"/>
          <p:nvPr/>
        </p:nvSpPr>
        <p:spPr>
          <a:xfrm>
            <a:off x="4448175" y="5255491"/>
            <a:ext cx="2743200" cy="707886"/>
          </a:xfrm>
          <a:prstGeom prst="rect">
            <a:avLst/>
          </a:prstGeom>
          <a:noFill/>
        </p:spPr>
        <p:txBody>
          <a:bodyPr wrap="square" rtlCol="0">
            <a:spAutoFit/>
          </a:bodyPr>
          <a:lstStyle/>
          <a:p>
            <a:pPr algn="ctr"/>
            <a:r>
              <a:rPr lang="es-AR" sz="2000" noProof="0" dirty="0"/>
              <a:t>Inductancia química (o capacitancia negativa)</a:t>
            </a:r>
          </a:p>
        </p:txBody>
      </p:sp>
      <p:sp>
        <p:nvSpPr>
          <p:cNvPr id="22" name="TextBox 21">
            <a:extLst>
              <a:ext uri="{FF2B5EF4-FFF2-40B4-BE49-F238E27FC236}">
                <a16:creationId xmlns:a16="http://schemas.microsoft.com/office/drawing/2014/main" id="{32594A3F-A237-877A-0327-902711305394}"/>
              </a:ext>
            </a:extLst>
          </p:cNvPr>
          <p:cNvSpPr txBox="1"/>
          <p:nvPr/>
        </p:nvSpPr>
        <p:spPr>
          <a:xfrm>
            <a:off x="8153400" y="5250872"/>
            <a:ext cx="2743200" cy="707886"/>
          </a:xfrm>
          <a:prstGeom prst="rect">
            <a:avLst/>
          </a:prstGeom>
          <a:noFill/>
        </p:spPr>
        <p:txBody>
          <a:bodyPr wrap="square" rtlCol="0">
            <a:spAutoFit/>
          </a:bodyPr>
          <a:lstStyle/>
          <a:p>
            <a:pPr algn="ctr"/>
            <a:r>
              <a:rPr lang="es-AR" sz="2000" noProof="0" dirty="0"/>
              <a:t>Resistencia diferencial negativa (NDR)</a:t>
            </a:r>
          </a:p>
        </p:txBody>
      </p:sp>
      <p:pic>
        <p:nvPicPr>
          <p:cNvPr id="5" name="Picture 4">
            <a:extLst>
              <a:ext uri="{FF2B5EF4-FFF2-40B4-BE49-F238E27FC236}">
                <a16:creationId xmlns:a16="http://schemas.microsoft.com/office/drawing/2014/main" id="{B5C68344-4573-A1DC-9803-601C5E08AE49}"/>
              </a:ext>
            </a:extLst>
          </p:cNvPr>
          <p:cNvPicPr>
            <a:picLocks noChangeAspect="1"/>
          </p:cNvPicPr>
          <p:nvPr/>
        </p:nvPicPr>
        <p:blipFill>
          <a:blip r:embed="rId4"/>
          <a:stretch>
            <a:fillRect/>
          </a:stretch>
        </p:blipFill>
        <p:spPr>
          <a:xfrm>
            <a:off x="366545" y="4038600"/>
            <a:ext cx="3771338" cy="2819400"/>
          </a:xfrm>
          <a:prstGeom prst="rect">
            <a:avLst/>
          </a:prstGeom>
        </p:spPr>
      </p:pic>
      <p:pic>
        <p:nvPicPr>
          <p:cNvPr id="7" name="Picture 6">
            <a:extLst>
              <a:ext uri="{FF2B5EF4-FFF2-40B4-BE49-F238E27FC236}">
                <a16:creationId xmlns:a16="http://schemas.microsoft.com/office/drawing/2014/main" id="{8749D29A-21C1-5C96-349B-D8E294FF1A34}"/>
              </a:ext>
            </a:extLst>
          </p:cNvPr>
          <p:cNvPicPr>
            <a:picLocks noChangeAspect="1"/>
          </p:cNvPicPr>
          <p:nvPr/>
        </p:nvPicPr>
        <p:blipFill>
          <a:blip r:embed="rId5"/>
          <a:stretch>
            <a:fillRect/>
          </a:stretch>
        </p:blipFill>
        <p:spPr>
          <a:xfrm>
            <a:off x="726920" y="1615036"/>
            <a:ext cx="3149189" cy="2408728"/>
          </a:xfrm>
          <a:prstGeom prst="rect">
            <a:avLst/>
          </a:prstGeom>
        </p:spPr>
      </p:pic>
    </p:spTree>
    <p:extLst>
      <p:ext uri="{BB962C8B-B14F-4D97-AF65-F5344CB8AC3E}">
        <p14:creationId xmlns:p14="http://schemas.microsoft.com/office/powerpoint/2010/main" val="220805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animBg="1"/>
      <p:bldP spid="16" grpId="0" animBg="1"/>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F48BD-CA4E-091F-B214-04C89F804537}"/>
              </a:ext>
            </a:extLst>
          </p:cNvPr>
          <p:cNvSpPr>
            <a:spLocks noGrp="1"/>
          </p:cNvSpPr>
          <p:nvPr>
            <p:ph type="title"/>
          </p:nvPr>
        </p:nvSpPr>
        <p:spPr/>
        <p:txBody>
          <a:bodyPr/>
          <a:lstStyle/>
          <a:p>
            <a:r>
              <a:rPr lang="es-AR" noProof="0" dirty="0"/>
              <a:t>Ecuación de Duffing</a:t>
            </a:r>
          </a:p>
        </p:txBody>
      </p:sp>
      <p:sp>
        <p:nvSpPr>
          <p:cNvPr id="4" name="Slide Number Placeholder 3">
            <a:extLst>
              <a:ext uri="{FF2B5EF4-FFF2-40B4-BE49-F238E27FC236}">
                <a16:creationId xmlns:a16="http://schemas.microsoft.com/office/drawing/2014/main" id="{2BC1857C-D321-02FC-AF44-8291204361FD}"/>
              </a:ext>
            </a:extLst>
          </p:cNvPr>
          <p:cNvSpPr>
            <a:spLocks noGrp="1"/>
          </p:cNvSpPr>
          <p:nvPr>
            <p:ph type="sldNum" sz="quarter" idx="12"/>
          </p:nvPr>
        </p:nvSpPr>
        <p:spPr/>
        <p:txBody>
          <a:bodyPr/>
          <a:lstStyle/>
          <a:p>
            <a:fld id="{89651627-2ED5-481B-920F-DB1525FA561D}" type="slidenum">
              <a:rPr lang="es-AR" noProof="0" smtClean="0"/>
              <a:t>11</a:t>
            </a:fld>
            <a:endParaRPr lang="es-AR" noProof="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BFC559-7460-1FB1-8675-198BBC96400C}"/>
                  </a:ext>
                </a:extLst>
              </p:cNvPr>
              <p:cNvSpPr txBox="1"/>
              <p:nvPr/>
            </p:nvSpPr>
            <p:spPr>
              <a:xfrm>
                <a:off x="357336" y="1607444"/>
                <a:ext cx="5332283" cy="1200329"/>
              </a:xfrm>
              <a:prstGeom prst="rect">
                <a:avLst/>
              </a:prstGeom>
              <a:noFill/>
            </p:spPr>
            <p:txBody>
              <a:bodyPr wrap="square" rtlCol="0">
                <a:spAutoFit/>
              </a:bodyPr>
              <a:lstStyle/>
              <a:p>
                <a:pPr algn="ctr"/>
                <a:r>
                  <a:rPr lang="es-AR" sz="2400" noProof="0" dirty="0"/>
                  <a:t>Comportamientos dinámicos:</a:t>
                </a:r>
              </a:p>
              <a:p>
                <a:pPr/>
                <a14:m>
                  <m:oMathPara xmlns:m="http://schemas.openxmlformats.org/officeDocument/2006/math">
                    <m:oMathParaPr>
                      <m:jc m:val="centerGroup"/>
                    </m:oMathParaPr>
                    <m:oMath xmlns:m="http://schemas.openxmlformats.org/officeDocument/2006/math">
                      <m:acc>
                        <m:accPr>
                          <m:chr m:val="̈"/>
                          <m:ctrlPr>
                            <a:rPr lang="es-AR" sz="2400" b="0" i="1" noProof="0" smtClean="0">
                              <a:latin typeface="Cambria Math" panose="02040503050406030204" pitchFamily="18" charset="0"/>
                            </a:rPr>
                          </m:ctrlPr>
                        </m:accPr>
                        <m:e>
                          <m:r>
                            <a:rPr lang="es-AR" sz="2400" b="0" i="1" noProof="0" smtClean="0">
                              <a:latin typeface="Cambria Math" panose="02040503050406030204" pitchFamily="18" charset="0"/>
                            </a:rPr>
                            <m:t>𝑥</m:t>
                          </m:r>
                        </m:e>
                      </m:acc>
                      <m:r>
                        <a:rPr lang="es-AR" sz="2400" b="0" i="1" noProof="0" smtClean="0">
                          <a:latin typeface="Cambria Math" panose="02040503050406030204" pitchFamily="18" charset="0"/>
                        </a:rPr>
                        <m:t>+</m:t>
                      </m:r>
                      <m:r>
                        <a:rPr lang="es-AR" sz="2400" b="0" i="1" noProof="0" smtClean="0">
                          <a:latin typeface="Cambria Math" panose="02040503050406030204" pitchFamily="18" charset="0"/>
                        </a:rPr>
                        <m:t>𝛿</m:t>
                      </m:r>
                      <m:acc>
                        <m:accPr>
                          <m:chr m:val="̇"/>
                          <m:ctrlPr>
                            <a:rPr lang="es-AR" sz="2400" b="0" i="1" noProof="0" smtClean="0">
                              <a:latin typeface="Cambria Math" panose="02040503050406030204" pitchFamily="18" charset="0"/>
                            </a:rPr>
                          </m:ctrlPr>
                        </m:accPr>
                        <m:e>
                          <m:r>
                            <a:rPr lang="es-AR" sz="2400" b="0" i="1" noProof="0" smtClean="0">
                              <a:latin typeface="Cambria Math" panose="02040503050406030204" pitchFamily="18" charset="0"/>
                            </a:rPr>
                            <m:t>𝑥</m:t>
                          </m:r>
                        </m:e>
                      </m:acc>
                      <m:r>
                        <a:rPr lang="es-AR" sz="2400" b="0" i="1" noProof="0" smtClean="0">
                          <a:latin typeface="Cambria Math" panose="02040503050406030204" pitchFamily="18" charset="0"/>
                        </a:rPr>
                        <m:t>+</m:t>
                      </m:r>
                      <m:r>
                        <a:rPr lang="es-AR" sz="2400" b="0" i="1" noProof="0" smtClean="0">
                          <a:latin typeface="Cambria Math" panose="02040503050406030204" pitchFamily="18" charset="0"/>
                        </a:rPr>
                        <m:t>𝛼</m:t>
                      </m:r>
                      <m:r>
                        <a:rPr lang="es-AR" sz="2400" b="0" i="1" noProof="0" smtClean="0">
                          <a:latin typeface="Cambria Math" panose="02040503050406030204" pitchFamily="18" charset="0"/>
                        </a:rPr>
                        <m:t>𝑥</m:t>
                      </m:r>
                      <m:r>
                        <a:rPr lang="es-AR" sz="2400" b="0" i="1" noProof="0" smtClean="0">
                          <a:latin typeface="Cambria Math" panose="02040503050406030204" pitchFamily="18" charset="0"/>
                        </a:rPr>
                        <m:t>+</m:t>
                      </m:r>
                      <m:r>
                        <a:rPr lang="es-AR" sz="2400" b="0" i="1" noProof="0" smtClean="0">
                          <a:latin typeface="Cambria Math" panose="02040503050406030204" pitchFamily="18" charset="0"/>
                        </a:rPr>
                        <m:t>𝛽</m:t>
                      </m:r>
                      <m:sSup>
                        <m:sSupPr>
                          <m:ctrlPr>
                            <a:rPr lang="es-AR" sz="2400" b="0" i="1" noProof="0" smtClean="0">
                              <a:latin typeface="Cambria Math" panose="02040503050406030204" pitchFamily="18" charset="0"/>
                            </a:rPr>
                          </m:ctrlPr>
                        </m:sSupPr>
                        <m:e>
                          <m:r>
                            <a:rPr lang="es-AR" sz="2400" b="0" i="1" noProof="0" smtClean="0">
                              <a:latin typeface="Cambria Math" panose="02040503050406030204" pitchFamily="18" charset="0"/>
                            </a:rPr>
                            <m:t>𝑥</m:t>
                          </m:r>
                        </m:e>
                        <m:sup>
                          <m:r>
                            <a:rPr lang="es-AR" sz="2400" b="0" i="1" noProof="0" smtClean="0">
                              <a:latin typeface="Cambria Math" panose="02040503050406030204" pitchFamily="18" charset="0"/>
                            </a:rPr>
                            <m:t>3</m:t>
                          </m:r>
                        </m:sup>
                      </m:sSup>
                      <m:r>
                        <a:rPr lang="es-AR" sz="2400" b="0" i="1" noProof="0" smtClean="0">
                          <a:latin typeface="Cambria Math" panose="02040503050406030204" pitchFamily="18" charset="0"/>
                        </a:rPr>
                        <m:t>=</m:t>
                      </m:r>
                      <m:r>
                        <a:rPr lang="es-AR" sz="2400" b="0" i="1" noProof="0" smtClean="0">
                          <a:latin typeface="Cambria Math" panose="02040503050406030204" pitchFamily="18" charset="0"/>
                        </a:rPr>
                        <m:t>𝛾</m:t>
                      </m:r>
                      <m:r>
                        <m:rPr>
                          <m:sty m:val="p"/>
                        </m:rPr>
                        <a:rPr lang="es-AR" sz="2400" b="0" i="0" noProof="0" smtClean="0">
                          <a:latin typeface="Cambria Math" panose="02040503050406030204" pitchFamily="18" charset="0"/>
                        </a:rPr>
                        <m:t>cos</m:t>
                      </m:r>
                      <m:d>
                        <m:dPr>
                          <m:ctrlPr>
                            <a:rPr lang="es-AR" sz="2400" b="0" i="1" noProof="0" smtClean="0">
                              <a:latin typeface="Cambria Math" panose="02040503050406030204" pitchFamily="18" charset="0"/>
                            </a:rPr>
                          </m:ctrlPr>
                        </m:dPr>
                        <m:e>
                          <m:r>
                            <a:rPr lang="es-AR" sz="2400" b="0" i="1" noProof="0" smtClean="0">
                              <a:latin typeface="Cambria Math" panose="02040503050406030204" pitchFamily="18" charset="0"/>
                            </a:rPr>
                            <m:t>𝜔</m:t>
                          </m:r>
                          <m:r>
                            <a:rPr lang="es-AR" sz="2400" b="0" i="1" noProof="0" smtClean="0">
                              <a:latin typeface="Cambria Math" panose="02040503050406030204" pitchFamily="18" charset="0"/>
                            </a:rPr>
                            <m:t>𝑡</m:t>
                          </m:r>
                        </m:e>
                      </m:d>
                      <m:r>
                        <a:rPr lang="es-AR" sz="2400" b="0" i="1" noProof="0" smtClean="0">
                          <a:latin typeface="Cambria Math" panose="02040503050406030204" pitchFamily="18" charset="0"/>
                        </a:rPr>
                        <m:t>+</m:t>
                      </m:r>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𝐹</m:t>
                          </m:r>
                        </m:e>
                        <m:sub>
                          <m:r>
                            <a:rPr lang="es-AR" sz="2400" b="0" i="1" noProof="0" smtClean="0">
                              <a:latin typeface="Cambria Math" panose="02040503050406030204" pitchFamily="18" charset="0"/>
                            </a:rPr>
                            <m:t>𝐷𝐶</m:t>
                          </m:r>
                        </m:sub>
                      </m:sSub>
                    </m:oMath>
                  </m:oMathPara>
                </a14:m>
                <a:endParaRPr lang="es-AR" sz="2400" noProof="0" dirty="0"/>
              </a:p>
              <a:p>
                <a:pPr algn="ctr"/>
                <a:r>
                  <a:rPr lang="es-AR" sz="2400" noProof="0" dirty="0"/>
                  <a:t>(Ecuación de Duffing)</a:t>
                </a:r>
              </a:p>
            </p:txBody>
          </p:sp>
        </mc:Choice>
        <mc:Fallback xmlns="">
          <p:sp>
            <p:nvSpPr>
              <p:cNvPr id="9" name="TextBox 8">
                <a:extLst>
                  <a:ext uri="{FF2B5EF4-FFF2-40B4-BE49-F238E27FC236}">
                    <a16:creationId xmlns:a16="http://schemas.microsoft.com/office/drawing/2014/main" id="{42BFC559-7460-1FB1-8675-198BBC96400C}"/>
                  </a:ext>
                </a:extLst>
              </p:cNvPr>
              <p:cNvSpPr txBox="1">
                <a:spLocks noRot="1" noChangeAspect="1" noMove="1" noResize="1" noEditPoints="1" noAdjustHandles="1" noChangeArrowheads="1" noChangeShapeType="1" noTextEdit="1"/>
              </p:cNvSpPr>
              <p:nvPr/>
            </p:nvSpPr>
            <p:spPr>
              <a:xfrm>
                <a:off x="357336" y="1607444"/>
                <a:ext cx="5332283" cy="1200329"/>
              </a:xfrm>
              <a:prstGeom prst="rect">
                <a:avLst/>
              </a:prstGeom>
              <a:blipFill>
                <a:blip r:embed="rId3"/>
                <a:stretch>
                  <a:fillRect t="-4061" b="-10660"/>
                </a:stretch>
              </a:blipFill>
            </p:spPr>
            <p:txBody>
              <a:bodyPr/>
              <a:lstStyle/>
              <a:p>
                <a:r>
                  <a:rPr lang="es-AR">
                    <a:noFill/>
                  </a:rPr>
                  <a:t> </a:t>
                </a:r>
              </a:p>
            </p:txBody>
          </p:sp>
        </mc:Fallback>
      </mc:AlternateContent>
      <p:pic>
        <p:nvPicPr>
          <p:cNvPr id="25" name="Picture 24">
            <a:extLst>
              <a:ext uri="{FF2B5EF4-FFF2-40B4-BE49-F238E27FC236}">
                <a16:creationId xmlns:a16="http://schemas.microsoft.com/office/drawing/2014/main" id="{1D2F9011-2A78-6070-E581-47FAF8908912}"/>
              </a:ext>
            </a:extLst>
          </p:cNvPr>
          <p:cNvPicPr>
            <a:picLocks noChangeAspect="1"/>
          </p:cNvPicPr>
          <p:nvPr/>
        </p:nvPicPr>
        <p:blipFill>
          <a:blip r:embed="rId4"/>
          <a:stretch>
            <a:fillRect/>
          </a:stretch>
        </p:blipFill>
        <p:spPr>
          <a:xfrm>
            <a:off x="7189946" y="1233795"/>
            <a:ext cx="1857634" cy="142895"/>
          </a:xfrm>
          <a:prstGeom prst="rect">
            <a:avLst/>
          </a:prstGeom>
        </p:spPr>
      </p:pic>
      <p:pic>
        <p:nvPicPr>
          <p:cNvPr id="27" name="Picture 26">
            <a:extLst>
              <a:ext uri="{FF2B5EF4-FFF2-40B4-BE49-F238E27FC236}">
                <a16:creationId xmlns:a16="http://schemas.microsoft.com/office/drawing/2014/main" id="{07F97508-9C8E-0320-717B-3AD0A5C5BA51}"/>
              </a:ext>
            </a:extLst>
          </p:cNvPr>
          <p:cNvPicPr>
            <a:picLocks noChangeAspect="1"/>
          </p:cNvPicPr>
          <p:nvPr/>
        </p:nvPicPr>
        <p:blipFill>
          <a:blip r:embed="rId5"/>
          <a:stretch>
            <a:fillRect/>
          </a:stretch>
        </p:blipFill>
        <p:spPr>
          <a:xfrm>
            <a:off x="8996621" y="3732378"/>
            <a:ext cx="3127134" cy="2387609"/>
          </a:xfrm>
          <a:prstGeom prst="rect">
            <a:avLst/>
          </a:prstGeom>
        </p:spPr>
      </p:pic>
      <p:pic>
        <p:nvPicPr>
          <p:cNvPr id="29" name="Picture 28">
            <a:extLst>
              <a:ext uri="{FF2B5EF4-FFF2-40B4-BE49-F238E27FC236}">
                <a16:creationId xmlns:a16="http://schemas.microsoft.com/office/drawing/2014/main" id="{0FE5BFF0-3722-1F9A-32DE-965C547D148A}"/>
              </a:ext>
            </a:extLst>
          </p:cNvPr>
          <p:cNvPicPr>
            <a:picLocks noChangeAspect="1"/>
          </p:cNvPicPr>
          <p:nvPr/>
        </p:nvPicPr>
        <p:blipFill>
          <a:blip r:embed="rId6"/>
          <a:stretch>
            <a:fillRect/>
          </a:stretch>
        </p:blipFill>
        <p:spPr>
          <a:xfrm>
            <a:off x="8996621" y="1174773"/>
            <a:ext cx="3127134" cy="2557605"/>
          </a:xfrm>
          <a:prstGeom prst="rect">
            <a:avLst/>
          </a:prstGeom>
        </p:spPr>
      </p:pic>
      <p:pic>
        <p:nvPicPr>
          <p:cNvPr id="31" name="Picture 30">
            <a:extLst>
              <a:ext uri="{FF2B5EF4-FFF2-40B4-BE49-F238E27FC236}">
                <a16:creationId xmlns:a16="http://schemas.microsoft.com/office/drawing/2014/main" id="{952DC5C2-E361-FD36-D14E-02356670A73C}"/>
              </a:ext>
            </a:extLst>
          </p:cNvPr>
          <p:cNvPicPr>
            <a:picLocks noChangeAspect="1"/>
          </p:cNvPicPr>
          <p:nvPr/>
        </p:nvPicPr>
        <p:blipFill>
          <a:blip r:embed="rId7"/>
          <a:stretch>
            <a:fillRect/>
          </a:stretch>
        </p:blipFill>
        <p:spPr>
          <a:xfrm>
            <a:off x="5869486" y="1168519"/>
            <a:ext cx="3126252" cy="2556884"/>
          </a:xfrm>
          <a:prstGeom prst="rect">
            <a:avLst/>
          </a:prstGeom>
        </p:spPr>
      </p:pic>
      <p:pic>
        <p:nvPicPr>
          <p:cNvPr id="33" name="Picture 32">
            <a:extLst>
              <a:ext uri="{FF2B5EF4-FFF2-40B4-BE49-F238E27FC236}">
                <a16:creationId xmlns:a16="http://schemas.microsoft.com/office/drawing/2014/main" id="{54892285-2F7F-2134-C27B-B0BBD57206A7}"/>
              </a:ext>
            </a:extLst>
          </p:cNvPr>
          <p:cNvPicPr>
            <a:picLocks noChangeAspect="1"/>
          </p:cNvPicPr>
          <p:nvPr/>
        </p:nvPicPr>
        <p:blipFill>
          <a:blip r:embed="rId8"/>
          <a:stretch>
            <a:fillRect/>
          </a:stretch>
        </p:blipFill>
        <p:spPr>
          <a:xfrm>
            <a:off x="5869486" y="3717297"/>
            <a:ext cx="3127135" cy="2359708"/>
          </a:xfrm>
          <a:prstGeom prst="rect">
            <a:avLst/>
          </a:prstGeom>
        </p:spPr>
      </p:pic>
      <p:pic>
        <p:nvPicPr>
          <p:cNvPr id="37" name="Picture 36">
            <a:extLst>
              <a:ext uri="{FF2B5EF4-FFF2-40B4-BE49-F238E27FC236}">
                <a16:creationId xmlns:a16="http://schemas.microsoft.com/office/drawing/2014/main" id="{1DFF251C-E1F8-F86B-C1EC-B08F24D37EAA}"/>
              </a:ext>
            </a:extLst>
          </p:cNvPr>
          <p:cNvPicPr>
            <a:picLocks noChangeAspect="1"/>
          </p:cNvPicPr>
          <p:nvPr/>
        </p:nvPicPr>
        <p:blipFill>
          <a:blip r:embed="rId9"/>
          <a:stretch>
            <a:fillRect/>
          </a:stretch>
        </p:blipFill>
        <p:spPr>
          <a:xfrm>
            <a:off x="357336" y="3156980"/>
            <a:ext cx="5332283" cy="3199370"/>
          </a:xfrm>
          <a:prstGeom prst="rect">
            <a:avLst/>
          </a:prstGeom>
        </p:spPr>
      </p:pic>
      <p:sp>
        <p:nvSpPr>
          <p:cNvPr id="3" name="TextBox 2">
            <a:extLst>
              <a:ext uri="{FF2B5EF4-FFF2-40B4-BE49-F238E27FC236}">
                <a16:creationId xmlns:a16="http://schemas.microsoft.com/office/drawing/2014/main" id="{537C045E-3112-C497-8C46-F3FFE9BD7D22}"/>
              </a:ext>
            </a:extLst>
          </p:cNvPr>
          <p:cNvSpPr txBox="1"/>
          <p:nvPr/>
        </p:nvSpPr>
        <p:spPr>
          <a:xfrm>
            <a:off x="357336" y="2716613"/>
            <a:ext cx="5945420" cy="276999"/>
          </a:xfrm>
          <a:prstGeom prst="rect">
            <a:avLst/>
          </a:prstGeom>
          <a:noFill/>
        </p:spPr>
        <p:txBody>
          <a:bodyPr wrap="square" rtlCol="0">
            <a:spAutoFit/>
          </a:bodyPr>
          <a:lstStyle/>
          <a:p>
            <a:r>
              <a:rPr lang="es-AR" sz="1200" noProof="0" dirty="0">
                <a:solidFill>
                  <a:schemeClr val="accent1">
                    <a:lumMod val="75000"/>
                  </a:schemeClr>
                </a:solidFill>
              </a:rPr>
              <a:t>J. M. T. Thompson et al., </a:t>
            </a:r>
            <a:r>
              <a:rPr lang="es-AR" sz="1200" noProof="0" dirty="0" err="1">
                <a:solidFill>
                  <a:schemeClr val="accent1">
                    <a:lumMod val="75000"/>
                  </a:schemeClr>
                </a:solidFill>
              </a:rPr>
              <a:t>Nonlinear</a:t>
            </a:r>
            <a:r>
              <a:rPr lang="es-AR" sz="1200" noProof="0" dirty="0">
                <a:solidFill>
                  <a:schemeClr val="accent1">
                    <a:lumMod val="75000"/>
                  </a:schemeClr>
                </a:solidFill>
              </a:rPr>
              <a:t> Dynamics and Chaos , 2002</a:t>
            </a:r>
          </a:p>
        </p:txBody>
      </p:sp>
    </p:spTree>
    <p:extLst>
      <p:ext uri="{BB962C8B-B14F-4D97-AF65-F5344CB8AC3E}">
        <p14:creationId xmlns:p14="http://schemas.microsoft.com/office/powerpoint/2010/main" val="284453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04775B-68EF-74EA-EA7D-1CA629DAAF84}"/>
              </a:ext>
            </a:extLst>
          </p:cNvPr>
          <p:cNvSpPr>
            <a:spLocks noGrp="1"/>
          </p:cNvSpPr>
          <p:nvPr>
            <p:ph type="sldNum" sz="quarter" idx="12"/>
          </p:nvPr>
        </p:nvSpPr>
        <p:spPr/>
        <p:txBody>
          <a:bodyPr/>
          <a:lstStyle/>
          <a:p>
            <a:fld id="{89651627-2ED5-481B-920F-DB1525FA561D}" type="slidenum">
              <a:rPr lang="es-AR" noProof="0" smtClean="0"/>
              <a:t>12</a:t>
            </a:fld>
            <a:endParaRPr lang="es-AR" noProof="0" dirty="0"/>
          </a:p>
        </p:txBody>
      </p:sp>
      <p:sp>
        <p:nvSpPr>
          <p:cNvPr id="5" name="Title 1">
            <a:extLst>
              <a:ext uri="{FF2B5EF4-FFF2-40B4-BE49-F238E27FC236}">
                <a16:creationId xmlns:a16="http://schemas.microsoft.com/office/drawing/2014/main" id="{705E4FCB-1BA1-21E5-B985-9E7FAF15A0A3}"/>
              </a:ext>
            </a:extLst>
          </p:cNvPr>
          <p:cNvSpPr>
            <a:spLocks noGrp="1"/>
          </p:cNvSpPr>
          <p:nvPr>
            <p:ph type="title"/>
          </p:nvPr>
        </p:nvSpPr>
        <p:spPr>
          <a:xfrm>
            <a:off x="838200" y="2766218"/>
            <a:ext cx="10515600" cy="1325563"/>
          </a:xfrm>
        </p:spPr>
        <p:txBody>
          <a:bodyPr/>
          <a:lstStyle/>
          <a:p>
            <a:pPr algn="ctr"/>
            <a:r>
              <a:rPr lang="es-AR" noProof="0" dirty="0"/>
              <a:t>Detalles experimentales</a:t>
            </a:r>
          </a:p>
        </p:txBody>
      </p:sp>
    </p:spTree>
    <p:extLst>
      <p:ext uri="{BB962C8B-B14F-4D97-AF65-F5344CB8AC3E}">
        <p14:creationId xmlns:p14="http://schemas.microsoft.com/office/powerpoint/2010/main" val="3682435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2E0DC-5F0F-5770-1D52-446BF2E3EC36}"/>
              </a:ext>
            </a:extLst>
          </p:cNvPr>
          <p:cNvSpPr>
            <a:spLocks noGrp="1"/>
          </p:cNvSpPr>
          <p:nvPr>
            <p:ph type="title"/>
          </p:nvPr>
        </p:nvSpPr>
        <p:spPr/>
        <p:txBody>
          <a:bodyPr/>
          <a:lstStyle/>
          <a:p>
            <a:r>
              <a:rPr lang="es-AR" noProof="0" dirty="0"/>
              <a:t>Cristal y contactos</a:t>
            </a:r>
          </a:p>
        </p:txBody>
      </p:sp>
      <p:sp>
        <p:nvSpPr>
          <p:cNvPr id="4" name="Slide Number Placeholder 3">
            <a:extLst>
              <a:ext uri="{FF2B5EF4-FFF2-40B4-BE49-F238E27FC236}">
                <a16:creationId xmlns:a16="http://schemas.microsoft.com/office/drawing/2014/main" id="{82F677DC-371C-04FC-BFFA-9C912B3B97DA}"/>
              </a:ext>
            </a:extLst>
          </p:cNvPr>
          <p:cNvSpPr>
            <a:spLocks noGrp="1"/>
          </p:cNvSpPr>
          <p:nvPr>
            <p:ph type="sldNum" sz="quarter" idx="12"/>
          </p:nvPr>
        </p:nvSpPr>
        <p:spPr/>
        <p:txBody>
          <a:bodyPr/>
          <a:lstStyle/>
          <a:p>
            <a:fld id="{89651627-2ED5-481B-920F-DB1525FA561D}" type="slidenum">
              <a:rPr lang="es-AR" noProof="0" smtClean="0"/>
              <a:t>13</a:t>
            </a:fld>
            <a:endParaRPr lang="es-AR" noProof="0" dirty="0"/>
          </a:p>
        </p:txBody>
      </p:sp>
      <p:pic>
        <p:nvPicPr>
          <p:cNvPr id="14" name="Picture 13">
            <a:extLst>
              <a:ext uri="{FF2B5EF4-FFF2-40B4-BE49-F238E27FC236}">
                <a16:creationId xmlns:a16="http://schemas.microsoft.com/office/drawing/2014/main" id="{8B4263D0-718F-E2CD-1C61-8B83DA2669D2}"/>
              </a:ext>
            </a:extLst>
          </p:cNvPr>
          <p:cNvPicPr>
            <a:picLocks noChangeAspect="1"/>
          </p:cNvPicPr>
          <p:nvPr/>
        </p:nvPicPr>
        <p:blipFill>
          <a:blip r:embed="rId3"/>
          <a:stretch>
            <a:fillRect/>
          </a:stretch>
        </p:blipFill>
        <p:spPr>
          <a:xfrm>
            <a:off x="828136" y="2706692"/>
            <a:ext cx="1237648" cy="2238687"/>
          </a:xfrm>
          <a:prstGeom prst="rect">
            <a:avLst/>
          </a:prstGeom>
        </p:spPr>
      </p:pic>
      <p:pic>
        <p:nvPicPr>
          <p:cNvPr id="22" name="Picture 21">
            <a:extLst>
              <a:ext uri="{FF2B5EF4-FFF2-40B4-BE49-F238E27FC236}">
                <a16:creationId xmlns:a16="http://schemas.microsoft.com/office/drawing/2014/main" id="{BEA607E4-6A0A-86B7-2119-D87591E4008E}"/>
              </a:ext>
            </a:extLst>
          </p:cNvPr>
          <p:cNvPicPr>
            <a:picLocks noChangeAspect="1"/>
          </p:cNvPicPr>
          <p:nvPr/>
        </p:nvPicPr>
        <p:blipFill>
          <a:blip r:embed="rId4"/>
          <a:stretch>
            <a:fillRect/>
          </a:stretch>
        </p:blipFill>
        <p:spPr>
          <a:xfrm>
            <a:off x="2638718" y="2402205"/>
            <a:ext cx="6280782" cy="3189505"/>
          </a:xfrm>
          <a:prstGeom prst="rect">
            <a:avLst/>
          </a:prstGeom>
        </p:spPr>
      </p:pic>
      <p:sp>
        <p:nvSpPr>
          <p:cNvPr id="23" name="TextBox 22">
            <a:extLst>
              <a:ext uri="{FF2B5EF4-FFF2-40B4-BE49-F238E27FC236}">
                <a16:creationId xmlns:a16="http://schemas.microsoft.com/office/drawing/2014/main" id="{65F2F3E8-2BD6-A5A4-D169-D26F25B22758}"/>
              </a:ext>
            </a:extLst>
          </p:cNvPr>
          <p:cNvSpPr txBox="1"/>
          <p:nvPr/>
        </p:nvSpPr>
        <p:spPr>
          <a:xfrm>
            <a:off x="0" y="1689930"/>
            <a:ext cx="2782070" cy="923330"/>
          </a:xfrm>
          <a:prstGeom prst="rect">
            <a:avLst/>
          </a:prstGeom>
          <a:noFill/>
        </p:spPr>
        <p:txBody>
          <a:bodyPr wrap="square" rtlCol="0">
            <a:spAutoFit/>
          </a:bodyPr>
          <a:lstStyle/>
          <a:p>
            <a:pPr algn="ctr"/>
            <a:r>
              <a:rPr lang="es-AR" noProof="0" dirty="0"/>
              <a:t>Provisto por el Laboratorio de Física de Sólidos, C.N.R.S., U. París-Sur </a:t>
            </a:r>
          </a:p>
        </p:txBody>
      </p:sp>
      <p:sp>
        <p:nvSpPr>
          <p:cNvPr id="25" name="TextBox 24">
            <a:extLst>
              <a:ext uri="{FF2B5EF4-FFF2-40B4-BE49-F238E27FC236}">
                <a16:creationId xmlns:a16="http://schemas.microsoft.com/office/drawing/2014/main" id="{320C8205-F6CA-C64B-BBF6-A7C283AEB88F}"/>
              </a:ext>
            </a:extLst>
          </p:cNvPr>
          <p:cNvSpPr txBox="1"/>
          <p:nvPr/>
        </p:nvSpPr>
        <p:spPr>
          <a:xfrm>
            <a:off x="55925" y="5012784"/>
            <a:ext cx="2782070" cy="646331"/>
          </a:xfrm>
          <a:prstGeom prst="rect">
            <a:avLst/>
          </a:prstGeom>
          <a:noFill/>
        </p:spPr>
        <p:txBody>
          <a:bodyPr wrap="square" rtlCol="0">
            <a:spAutoFit/>
          </a:bodyPr>
          <a:lstStyle/>
          <a:p>
            <a:pPr algn="ctr"/>
            <a:r>
              <a:rPr lang="es-AR" noProof="0" dirty="0"/>
              <a:t>X5</a:t>
            </a:r>
          </a:p>
          <a:p>
            <a:pPr algn="ctr"/>
            <a:r>
              <a:rPr lang="es-AR" noProof="0" dirty="0"/>
              <a:t>(2mm x 0.6mm x 0.3mm)</a:t>
            </a:r>
          </a:p>
        </p:txBody>
      </p:sp>
      <p:sp>
        <p:nvSpPr>
          <p:cNvPr id="26" name="Arrow: Right 25">
            <a:extLst>
              <a:ext uri="{FF2B5EF4-FFF2-40B4-BE49-F238E27FC236}">
                <a16:creationId xmlns:a16="http://schemas.microsoft.com/office/drawing/2014/main" id="{C9505244-2458-B33C-4418-149B02E67B8B}"/>
              </a:ext>
            </a:extLst>
          </p:cNvPr>
          <p:cNvSpPr/>
          <p:nvPr/>
        </p:nvSpPr>
        <p:spPr>
          <a:xfrm>
            <a:off x="2200275" y="3747848"/>
            <a:ext cx="438443" cy="34236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27" name="Arrow: Right 26">
            <a:extLst>
              <a:ext uri="{FF2B5EF4-FFF2-40B4-BE49-F238E27FC236}">
                <a16:creationId xmlns:a16="http://schemas.microsoft.com/office/drawing/2014/main" id="{31CB95CB-9534-D32E-D544-C142875D1668}"/>
              </a:ext>
            </a:extLst>
          </p:cNvPr>
          <p:cNvSpPr/>
          <p:nvPr/>
        </p:nvSpPr>
        <p:spPr>
          <a:xfrm>
            <a:off x="9047377" y="3825775"/>
            <a:ext cx="438443" cy="34236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28" name="TextBox 27">
            <a:extLst>
              <a:ext uri="{FF2B5EF4-FFF2-40B4-BE49-F238E27FC236}">
                <a16:creationId xmlns:a16="http://schemas.microsoft.com/office/drawing/2014/main" id="{1B4C3887-6AE5-EBDD-8CBE-E6FFA39D1E63}"/>
              </a:ext>
            </a:extLst>
          </p:cNvPr>
          <p:cNvSpPr txBox="1"/>
          <p:nvPr/>
        </p:nvSpPr>
        <p:spPr>
          <a:xfrm>
            <a:off x="8997158" y="5012784"/>
            <a:ext cx="2989101" cy="923330"/>
          </a:xfrm>
          <a:prstGeom prst="rect">
            <a:avLst/>
          </a:prstGeom>
          <a:noFill/>
        </p:spPr>
        <p:txBody>
          <a:bodyPr wrap="square" rtlCol="0">
            <a:spAutoFit/>
          </a:bodyPr>
          <a:lstStyle/>
          <a:p>
            <a:pPr algn="ctr"/>
            <a:r>
              <a:rPr lang="es-AR" noProof="0" dirty="0"/>
              <a:t>Epoxi de plata</a:t>
            </a:r>
          </a:p>
          <a:p>
            <a:pPr algn="ctr"/>
            <a:r>
              <a:rPr lang="es-AR" noProof="0" dirty="0"/>
              <a:t>Cables de platino de 0.03mm</a:t>
            </a:r>
          </a:p>
          <a:p>
            <a:pPr algn="ctr"/>
            <a:r>
              <a:rPr lang="es-AR" noProof="0" dirty="0"/>
              <a:t>0.4mm entre contactos</a:t>
            </a:r>
          </a:p>
        </p:txBody>
      </p:sp>
      <p:pic>
        <p:nvPicPr>
          <p:cNvPr id="30" name="Picture 29">
            <a:extLst>
              <a:ext uri="{FF2B5EF4-FFF2-40B4-BE49-F238E27FC236}">
                <a16:creationId xmlns:a16="http://schemas.microsoft.com/office/drawing/2014/main" id="{54862799-5894-2ED8-2C75-E0FE86C90F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3283" y="2387924"/>
            <a:ext cx="1876852" cy="2516810"/>
          </a:xfrm>
          <a:prstGeom prst="rect">
            <a:avLst/>
          </a:prstGeom>
        </p:spPr>
      </p:pic>
    </p:spTree>
    <p:extLst>
      <p:ext uri="{BB962C8B-B14F-4D97-AF65-F5344CB8AC3E}">
        <p14:creationId xmlns:p14="http://schemas.microsoft.com/office/powerpoint/2010/main" val="243034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26033D-2925-8EE0-251A-2E7AA79A42B9}"/>
              </a:ext>
            </a:extLst>
          </p:cNvPr>
          <p:cNvSpPr>
            <a:spLocks noGrp="1"/>
          </p:cNvSpPr>
          <p:nvPr>
            <p:ph type="sldNum" sz="quarter" idx="12"/>
          </p:nvPr>
        </p:nvSpPr>
        <p:spPr/>
        <p:txBody>
          <a:bodyPr/>
          <a:lstStyle/>
          <a:p>
            <a:fld id="{89651627-2ED5-481B-920F-DB1525FA561D}" type="slidenum">
              <a:rPr lang="es-AR" noProof="0" smtClean="0"/>
              <a:t>14</a:t>
            </a:fld>
            <a:endParaRPr lang="es-AR" noProof="0" dirty="0"/>
          </a:p>
        </p:txBody>
      </p:sp>
      <p:pic>
        <p:nvPicPr>
          <p:cNvPr id="6" name="Picture 5">
            <a:extLst>
              <a:ext uri="{FF2B5EF4-FFF2-40B4-BE49-F238E27FC236}">
                <a16:creationId xmlns:a16="http://schemas.microsoft.com/office/drawing/2014/main" id="{09B9CD09-DBC8-D2DF-2B61-71B3D1DAEA07}"/>
              </a:ext>
            </a:extLst>
          </p:cNvPr>
          <p:cNvPicPr>
            <a:picLocks noChangeAspect="1"/>
          </p:cNvPicPr>
          <p:nvPr/>
        </p:nvPicPr>
        <p:blipFill>
          <a:blip r:embed="rId3"/>
          <a:stretch>
            <a:fillRect/>
          </a:stretch>
        </p:blipFill>
        <p:spPr>
          <a:xfrm>
            <a:off x="209550" y="1944539"/>
            <a:ext cx="5043968" cy="4157960"/>
          </a:xfrm>
          <a:prstGeom prst="rect">
            <a:avLst/>
          </a:prstGeom>
        </p:spPr>
      </p:pic>
      <p:pic>
        <p:nvPicPr>
          <p:cNvPr id="10" name="Picture 9">
            <a:extLst>
              <a:ext uri="{FF2B5EF4-FFF2-40B4-BE49-F238E27FC236}">
                <a16:creationId xmlns:a16="http://schemas.microsoft.com/office/drawing/2014/main" id="{669FC40E-080E-36B5-D53E-1544F6172F31}"/>
              </a:ext>
            </a:extLst>
          </p:cNvPr>
          <p:cNvPicPr>
            <a:picLocks noChangeAspect="1"/>
          </p:cNvPicPr>
          <p:nvPr/>
        </p:nvPicPr>
        <p:blipFill>
          <a:blip r:embed="rId4"/>
          <a:stretch>
            <a:fillRect/>
          </a:stretch>
        </p:blipFill>
        <p:spPr>
          <a:xfrm>
            <a:off x="5332279" y="1351326"/>
            <a:ext cx="2477710" cy="1378530"/>
          </a:xfrm>
          <a:prstGeom prst="rect">
            <a:avLst/>
          </a:prstGeom>
        </p:spPr>
      </p:pic>
      <p:pic>
        <p:nvPicPr>
          <p:cNvPr id="14" name="Picture 13">
            <a:extLst>
              <a:ext uri="{FF2B5EF4-FFF2-40B4-BE49-F238E27FC236}">
                <a16:creationId xmlns:a16="http://schemas.microsoft.com/office/drawing/2014/main" id="{56DBED72-3048-8A7F-AF12-7B00B4D8B01F}"/>
              </a:ext>
            </a:extLst>
          </p:cNvPr>
          <p:cNvPicPr>
            <a:picLocks noChangeAspect="1"/>
          </p:cNvPicPr>
          <p:nvPr/>
        </p:nvPicPr>
        <p:blipFill>
          <a:blip r:embed="rId5"/>
          <a:stretch>
            <a:fillRect/>
          </a:stretch>
        </p:blipFill>
        <p:spPr>
          <a:xfrm>
            <a:off x="8344977" y="855388"/>
            <a:ext cx="3528532" cy="1807970"/>
          </a:xfrm>
          <a:prstGeom prst="rect">
            <a:avLst/>
          </a:prstGeom>
        </p:spPr>
      </p:pic>
      <p:pic>
        <p:nvPicPr>
          <p:cNvPr id="21" name="Picture 20">
            <a:extLst>
              <a:ext uri="{FF2B5EF4-FFF2-40B4-BE49-F238E27FC236}">
                <a16:creationId xmlns:a16="http://schemas.microsoft.com/office/drawing/2014/main" id="{6CB17443-0A46-0E68-E2B6-F5BA0BDC8E44}"/>
              </a:ext>
            </a:extLst>
          </p:cNvPr>
          <p:cNvPicPr>
            <a:picLocks noChangeAspect="1"/>
          </p:cNvPicPr>
          <p:nvPr/>
        </p:nvPicPr>
        <p:blipFill>
          <a:blip r:embed="rId6"/>
          <a:stretch>
            <a:fillRect/>
          </a:stretch>
        </p:blipFill>
        <p:spPr>
          <a:xfrm>
            <a:off x="5225384" y="2676888"/>
            <a:ext cx="2834734" cy="2060345"/>
          </a:xfrm>
          <a:prstGeom prst="rect">
            <a:avLst/>
          </a:prstGeom>
        </p:spPr>
      </p:pic>
      <p:sp>
        <p:nvSpPr>
          <p:cNvPr id="22" name="TextBox 21">
            <a:extLst>
              <a:ext uri="{FF2B5EF4-FFF2-40B4-BE49-F238E27FC236}">
                <a16:creationId xmlns:a16="http://schemas.microsoft.com/office/drawing/2014/main" id="{CADB88F1-8D71-673A-68EB-2237581778FC}"/>
              </a:ext>
            </a:extLst>
          </p:cNvPr>
          <p:cNvSpPr txBox="1"/>
          <p:nvPr/>
        </p:nvSpPr>
        <p:spPr>
          <a:xfrm>
            <a:off x="8137568" y="1717426"/>
            <a:ext cx="414818" cy="646331"/>
          </a:xfrm>
          <a:prstGeom prst="rect">
            <a:avLst/>
          </a:prstGeom>
          <a:noFill/>
        </p:spPr>
        <p:txBody>
          <a:bodyPr wrap="square" rtlCol="0">
            <a:spAutoFit/>
          </a:bodyPr>
          <a:lstStyle/>
          <a:p>
            <a:r>
              <a:rPr lang="es-AR" sz="3600" b="1" noProof="0" dirty="0"/>
              <a:t>,</a:t>
            </a:r>
          </a:p>
        </p:txBody>
      </p:sp>
      <p:pic>
        <p:nvPicPr>
          <p:cNvPr id="24" name="Picture 23">
            <a:extLst>
              <a:ext uri="{FF2B5EF4-FFF2-40B4-BE49-F238E27FC236}">
                <a16:creationId xmlns:a16="http://schemas.microsoft.com/office/drawing/2014/main" id="{4065C1A6-F0B4-E35E-85B3-8B50C00EFAF3}"/>
              </a:ext>
            </a:extLst>
          </p:cNvPr>
          <p:cNvPicPr>
            <a:picLocks noChangeAspect="1"/>
          </p:cNvPicPr>
          <p:nvPr/>
        </p:nvPicPr>
        <p:blipFill>
          <a:blip r:embed="rId7"/>
          <a:stretch>
            <a:fillRect/>
          </a:stretch>
        </p:blipFill>
        <p:spPr>
          <a:xfrm>
            <a:off x="8827929" y="2704743"/>
            <a:ext cx="2806758" cy="2060345"/>
          </a:xfrm>
          <a:prstGeom prst="rect">
            <a:avLst/>
          </a:prstGeom>
        </p:spPr>
      </p:pic>
      <p:sp>
        <p:nvSpPr>
          <p:cNvPr id="2" name="Title 1">
            <a:extLst>
              <a:ext uri="{FF2B5EF4-FFF2-40B4-BE49-F238E27FC236}">
                <a16:creationId xmlns:a16="http://schemas.microsoft.com/office/drawing/2014/main" id="{69D3BDB4-0640-3C10-B643-675FE0498D00}"/>
              </a:ext>
            </a:extLst>
          </p:cNvPr>
          <p:cNvSpPr>
            <a:spLocks noGrp="1"/>
          </p:cNvSpPr>
          <p:nvPr>
            <p:ph type="title"/>
          </p:nvPr>
        </p:nvSpPr>
        <p:spPr/>
        <p:txBody>
          <a:bodyPr/>
          <a:lstStyle/>
          <a:p>
            <a:r>
              <a:rPr lang="es-AR" noProof="0" dirty="0"/>
              <a:t>Dispositivos, equipamiento y técnicas</a:t>
            </a:r>
          </a:p>
        </p:txBody>
      </p:sp>
      <p:sp>
        <p:nvSpPr>
          <p:cNvPr id="29" name="Rectangle: Rounded Corners 28">
            <a:extLst>
              <a:ext uri="{FF2B5EF4-FFF2-40B4-BE49-F238E27FC236}">
                <a16:creationId xmlns:a16="http://schemas.microsoft.com/office/drawing/2014/main" id="{469D7251-C0E1-BE98-9A23-F6913ABC9D3A}"/>
              </a:ext>
            </a:extLst>
          </p:cNvPr>
          <p:cNvSpPr/>
          <p:nvPr/>
        </p:nvSpPr>
        <p:spPr>
          <a:xfrm>
            <a:off x="5809673" y="5033818"/>
            <a:ext cx="1681018" cy="1322532"/>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0" name="TextBox 29">
            <a:extLst>
              <a:ext uri="{FF2B5EF4-FFF2-40B4-BE49-F238E27FC236}">
                <a16:creationId xmlns:a16="http://schemas.microsoft.com/office/drawing/2014/main" id="{90805724-8EBE-0488-6080-F84E447A51CC}"/>
              </a:ext>
            </a:extLst>
          </p:cNvPr>
          <p:cNvSpPr txBox="1"/>
          <p:nvPr/>
        </p:nvSpPr>
        <p:spPr>
          <a:xfrm>
            <a:off x="6068291" y="5402696"/>
            <a:ext cx="1163782" cy="584775"/>
          </a:xfrm>
          <a:prstGeom prst="rect">
            <a:avLst/>
          </a:prstGeom>
          <a:noFill/>
        </p:spPr>
        <p:txBody>
          <a:bodyPr wrap="square" rtlCol="0">
            <a:spAutoFit/>
          </a:bodyPr>
          <a:lstStyle/>
          <a:p>
            <a:pPr algn="ctr"/>
            <a:r>
              <a:rPr lang="es-AR" sz="3200" noProof="0" dirty="0"/>
              <a:t>LCR</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855412A-CEA3-4B83-ACEC-CF980362EC96}"/>
                  </a:ext>
                </a:extLst>
              </p:cNvPr>
              <p:cNvSpPr txBox="1"/>
              <p:nvPr/>
            </p:nvSpPr>
            <p:spPr>
              <a:xfrm>
                <a:off x="7510817" y="4910253"/>
                <a:ext cx="3528531" cy="1569660"/>
              </a:xfrm>
              <a:prstGeom prst="rect">
                <a:avLst/>
              </a:prstGeom>
              <a:noFill/>
            </p:spPr>
            <p:txBody>
              <a:bodyPr wrap="square" rtlCol="0">
                <a:spAutoFit/>
              </a:bodyPr>
              <a:lstStyle/>
              <a:p>
                <a:pPr algn="ctr"/>
                <a:r>
                  <a:rPr lang="es-AR" sz="2400" noProof="0" dirty="0"/>
                  <a:t>Compara un estímulo sinusoidal con su respuesta </a:t>
                </a:r>
                <a14:m>
                  <m:oMath xmlns:m="http://schemas.openxmlformats.org/officeDocument/2006/math">
                    <m:r>
                      <a:rPr lang="es-AR" sz="2400" b="0" i="1" noProof="0" smtClean="0">
                        <a:latin typeface="Cambria Math" panose="02040503050406030204" pitchFamily="18" charset="0"/>
                      </a:rPr>
                      <m:t>→</m:t>
                    </m:r>
                    <m:r>
                      <a:rPr lang="es-AR" sz="2400" b="0" i="1" noProof="0" smtClean="0">
                        <a:latin typeface="Cambria Math" panose="02040503050406030204" pitchFamily="18" charset="0"/>
                      </a:rPr>
                      <m:t>𝑍</m:t>
                    </m:r>
                    <m:r>
                      <a:rPr lang="es-AR" sz="2400" b="0" i="1" noProof="0" smtClean="0">
                        <a:latin typeface="Cambria Math" panose="02040503050406030204" pitchFamily="18" charset="0"/>
                      </a:rPr>
                      <m:t>, </m:t>
                    </m:r>
                    <m:r>
                      <a:rPr lang="es-AR" sz="2400" b="0" i="1" noProof="0" smtClean="0">
                        <a:latin typeface="Cambria Math" panose="02040503050406030204" pitchFamily="18" charset="0"/>
                      </a:rPr>
                      <m:t>𝜃</m:t>
                    </m:r>
                    <m:r>
                      <a:rPr lang="es-AR" sz="2400" b="0" i="1" noProof="0" smtClean="0">
                        <a:latin typeface="Cambria Math" panose="02040503050406030204" pitchFamily="18" charset="0"/>
                      </a:rPr>
                      <m:t> (</m:t>
                    </m:r>
                    <m:r>
                      <a:rPr lang="es-AR" sz="2400" b="0" i="1" noProof="0" smtClean="0">
                        <a:latin typeface="Cambria Math" panose="02040503050406030204" pitchFamily="18" charset="0"/>
                      </a:rPr>
                      <m:t>𝑅</m:t>
                    </m:r>
                    <m:r>
                      <a:rPr lang="es-AR" sz="2400" b="0" i="1" noProof="0" smtClean="0">
                        <a:latin typeface="Cambria Math" panose="02040503050406030204" pitchFamily="18" charset="0"/>
                      </a:rPr>
                      <m:t>, </m:t>
                    </m:r>
                    <m:r>
                      <a:rPr lang="es-AR" sz="2400" b="0" i="1" noProof="0" smtClean="0">
                        <a:latin typeface="Cambria Math" panose="02040503050406030204" pitchFamily="18" charset="0"/>
                      </a:rPr>
                      <m:t>𝑋</m:t>
                    </m:r>
                    <m:r>
                      <a:rPr lang="es-AR" sz="2400" b="0" i="1" noProof="0" smtClean="0">
                        <a:latin typeface="Cambria Math" panose="02040503050406030204" pitchFamily="18" charset="0"/>
                      </a:rPr>
                      <m:t>)</m:t>
                    </m:r>
                  </m:oMath>
                </a14:m>
                <a:r>
                  <a:rPr lang="es-AR" sz="2400" noProof="0" dirty="0"/>
                  <a:t> en función de </a:t>
                </a:r>
                <a14:m>
                  <m:oMath xmlns:m="http://schemas.openxmlformats.org/officeDocument/2006/math">
                    <m:r>
                      <a:rPr lang="es-AR" sz="2400" i="1" noProof="0" smtClean="0">
                        <a:latin typeface="Cambria Math" panose="02040503050406030204" pitchFamily="18" charset="0"/>
                      </a:rPr>
                      <m:t> </m:t>
                    </m:r>
                    <m:r>
                      <a:rPr lang="es-AR" sz="2400" b="0" i="1" noProof="0" smtClean="0">
                        <a:latin typeface="Cambria Math" panose="02040503050406030204" pitchFamily="18" charset="0"/>
                      </a:rPr>
                      <m:t>𝜔</m:t>
                    </m:r>
                    <m:r>
                      <a:rPr lang="es-AR" sz="2400" b="0" i="1" noProof="0" smtClean="0">
                        <a:latin typeface="Cambria Math" panose="02040503050406030204" pitchFamily="18" charset="0"/>
                      </a:rPr>
                      <m:t>, </m:t>
                    </m:r>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𝑉</m:t>
                        </m:r>
                      </m:e>
                      <m:sub>
                        <m:r>
                          <a:rPr lang="es-AR" sz="2400" b="0" i="1" noProof="0" smtClean="0">
                            <a:latin typeface="Cambria Math" panose="02040503050406030204" pitchFamily="18" charset="0"/>
                          </a:rPr>
                          <m:t>𝑎𝑐</m:t>
                        </m:r>
                      </m:sub>
                    </m:sSub>
                    <m:r>
                      <a:rPr lang="es-AR" sz="2400" b="0" i="1" noProof="0" smtClean="0">
                        <a:latin typeface="Cambria Math" panose="02040503050406030204" pitchFamily="18" charset="0"/>
                      </a:rPr>
                      <m:t>, </m:t>
                    </m:r>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𝑉</m:t>
                        </m:r>
                      </m:e>
                      <m:sub>
                        <m:r>
                          <a:rPr lang="es-AR" sz="2400" b="0" i="1" noProof="0" smtClean="0">
                            <a:latin typeface="Cambria Math" panose="02040503050406030204" pitchFamily="18" charset="0"/>
                          </a:rPr>
                          <m:t>𝑑𝑐</m:t>
                        </m:r>
                      </m:sub>
                    </m:sSub>
                  </m:oMath>
                </a14:m>
                <a:r>
                  <a:rPr lang="es-AR" sz="2400" noProof="0" dirty="0"/>
                  <a:t>  </a:t>
                </a:r>
              </a:p>
            </p:txBody>
          </p:sp>
        </mc:Choice>
        <mc:Fallback xmlns="">
          <p:sp>
            <p:nvSpPr>
              <p:cNvPr id="31" name="TextBox 30">
                <a:extLst>
                  <a:ext uri="{FF2B5EF4-FFF2-40B4-BE49-F238E27FC236}">
                    <a16:creationId xmlns:a16="http://schemas.microsoft.com/office/drawing/2014/main" id="{D855412A-CEA3-4B83-ACEC-CF980362EC96}"/>
                  </a:ext>
                </a:extLst>
              </p:cNvPr>
              <p:cNvSpPr txBox="1">
                <a:spLocks noRot="1" noChangeAspect="1" noMove="1" noResize="1" noEditPoints="1" noAdjustHandles="1" noChangeArrowheads="1" noChangeShapeType="1" noTextEdit="1"/>
              </p:cNvSpPr>
              <p:nvPr/>
            </p:nvSpPr>
            <p:spPr>
              <a:xfrm>
                <a:off x="7510817" y="4910253"/>
                <a:ext cx="3528531" cy="1569660"/>
              </a:xfrm>
              <a:prstGeom prst="rect">
                <a:avLst/>
              </a:prstGeom>
              <a:blipFill>
                <a:blip r:embed="rId8"/>
                <a:stretch>
                  <a:fillRect l="-2245" t="-3101" r="-4318" b="-7752"/>
                </a:stretch>
              </a:blipFill>
            </p:spPr>
            <p:txBody>
              <a:bodyPr/>
              <a:lstStyle/>
              <a:p>
                <a:r>
                  <a:rPr lang="es-AR">
                    <a:noFill/>
                  </a:rPr>
                  <a:t> </a:t>
                </a:r>
              </a:p>
            </p:txBody>
          </p:sp>
        </mc:Fallback>
      </mc:AlternateContent>
      <p:sp>
        <p:nvSpPr>
          <p:cNvPr id="32" name="TextBox 31">
            <a:extLst>
              <a:ext uri="{FF2B5EF4-FFF2-40B4-BE49-F238E27FC236}">
                <a16:creationId xmlns:a16="http://schemas.microsoft.com/office/drawing/2014/main" id="{40F5DEDA-F578-182C-49B0-9E746AD4A30A}"/>
              </a:ext>
            </a:extLst>
          </p:cNvPr>
          <p:cNvSpPr txBox="1"/>
          <p:nvPr/>
        </p:nvSpPr>
        <p:spPr>
          <a:xfrm>
            <a:off x="3252593" y="2615315"/>
            <a:ext cx="932873" cy="1569660"/>
          </a:xfrm>
          <a:prstGeom prst="rect">
            <a:avLst/>
          </a:prstGeom>
          <a:noFill/>
        </p:spPr>
        <p:txBody>
          <a:bodyPr wrap="square" rtlCol="0">
            <a:spAutoFit/>
          </a:bodyPr>
          <a:lstStyle/>
          <a:p>
            <a:r>
              <a:rPr lang="es-AR" sz="9600" noProof="0" dirty="0"/>
              <a:t>*</a:t>
            </a:r>
          </a:p>
        </p:txBody>
      </p:sp>
      <p:sp>
        <p:nvSpPr>
          <p:cNvPr id="33" name="TextBox 32">
            <a:extLst>
              <a:ext uri="{FF2B5EF4-FFF2-40B4-BE49-F238E27FC236}">
                <a16:creationId xmlns:a16="http://schemas.microsoft.com/office/drawing/2014/main" id="{CD3F7E78-0F60-C5B4-13FC-0113374611B8}"/>
              </a:ext>
            </a:extLst>
          </p:cNvPr>
          <p:cNvSpPr txBox="1"/>
          <p:nvPr/>
        </p:nvSpPr>
        <p:spPr>
          <a:xfrm>
            <a:off x="4758947" y="1351326"/>
            <a:ext cx="932873" cy="769441"/>
          </a:xfrm>
          <a:prstGeom prst="rect">
            <a:avLst/>
          </a:prstGeom>
          <a:noFill/>
        </p:spPr>
        <p:txBody>
          <a:bodyPr wrap="square" rtlCol="0">
            <a:spAutoFit/>
          </a:bodyPr>
          <a:lstStyle/>
          <a:p>
            <a:r>
              <a:rPr lang="es-AR" sz="4400" noProof="0" dirty="0"/>
              <a:t>*</a:t>
            </a:r>
          </a:p>
        </p:txBody>
      </p:sp>
      <p:sp>
        <p:nvSpPr>
          <p:cNvPr id="34" name="TextBox 33">
            <a:extLst>
              <a:ext uri="{FF2B5EF4-FFF2-40B4-BE49-F238E27FC236}">
                <a16:creationId xmlns:a16="http://schemas.microsoft.com/office/drawing/2014/main" id="{5525429D-BA95-067F-516C-4271E475FE43}"/>
              </a:ext>
            </a:extLst>
          </p:cNvPr>
          <p:cNvSpPr txBox="1"/>
          <p:nvPr/>
        </p:nvSpPr>
        <p:spPr>
          <a:xfrm>
            <a:off x="8137568" y="1347352"/>
            <a:ext cx="932873" cy="769441"/>
          </a:xfrm>
          <a:prstGeom prst="rect">
            <a:avLst/>
          </a:prstGeom>
          <a:noFill/>
        </p:spPr>
        <p:txBody>
          <a:bodyPr wrap="square" rtlCol="0">
            <a:spAutoFit/>
          </a:bodyPr>
          <a:lstStyle/>
          <a:p>
            <a:r>
              <a:rPr lang="es-AR" sz="4400" noProof="0" dirty="0"/>
              <a:t>*</a:t>
            </a:r>
          </a:p>
        </p:txBody>
      </p:sp>
      <p:sp>
        <p:nvSpPr>
          <p:cNvPr id="35" name="TextBox 34">
            <a:extLst>
              <a:ext uri="{FF2B5EF4-FFF2-40B4-BE49-F238E27FC236}">
                <a16:creationId xmlns:a16="http://schemas.microsoft.com/office/drawing/2014/main" id="{323078DB-7E72-1D7E-D9DA-E3CDE6CE7A32}"/>
              </a:ext>
            </a:extLst>
          </p:cNvPr>
          <p:cNvSpPr txBox="1"/>
          <p:nvPr/>
        </p:nvSpPr>
        <p:spPr>
          <a:xfrm>
            <a:off x="5253518" y="4741044"/>
            <a:ext cx="932873" cy="769441"/>
          </a:xfrm>
          <a:prstGeom prst="rect">
            <a:avLst/>
          </a:prstGeom>
          <a:noFill/>
        </p:spPr>
        <p:txBody>
          <a:bodyPr wrap="square" rtlCol="0">
            <a:spAutoFit/>
          </a:bodyPr>
          <a:lstStyle/>
          <a:p>
            <a:r>
              <a:rPr lang="es-AR" sz="4400" noProof="0" dirty="0"/>
              <a:t>*</a:t>
            </a:r>
          </a:p>
        </p:txBody>
      </p:sp>
    </p:spTree>
    <p:extLst>
      <p:ext uri="{BB962C8B-B14F-4D97-AF65-F5344CB8AC3E}">
        <p14:creationId xmlns:p14="http://schemas.microsoft.com/office/powerpoint/2010/main" val="305797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73032-11F9-E468-84A6-F2A52E25E50E}"/>
              </a:ext>
            </a:extLst>
          </p:cNvPr>
          <p:cNvSpPr>
            <a:spLocks noGrp="1"/>
          </p:cNvSpPr>
          <p:nvPr>
            <p:ph type="title"/>
          </p:nvPr>
        </p:nvSpPr>
        <p:spPr>
          <a:xfrm>
            <a:off x="838200" y="2766218"/>
            <a:ext cx="10515600" cy="1325563"/>
          </a:xfrm>
        </p:spPr>
        <p:txBody>
          <a:bodyPr/>
          <a:lstStyle/>
          <a:p>
            <a:pPr algn="ctr"/>
            <a:r>
              <a:rPr lang="es-AR" noProof="0" dirty="0"/>
              <a:t>Resultados y discusión</a:t>
            </a:r>
          </a:p>
        </p:txBody>
      </p:sp>
      <p:sp>
        <p:nvSpPr>
          <p:cNvPr id="4" name="Slide Number Placeholder 3">
            <a:extLst>
              <a:ext uri="{FF2B5EF4-FFF2-40B4-BE49-F238E27FC236}">
                <a16:creationId xmlns:a16="http://schemas.microsoft.com/office/drawing/2014/main" id="{CD31AB7C-0AD4-2089-2BEB-6F6B83757408}"/>
              </a:ext>
            </a:extLst>
          </p:cNvPr>
          <p:cNvSpPr>
            <a:spLocks noGrp="1"/>
          </p:cNvSpPr>
          <p:nvPr>
            <p:ph type="sldNum" sz="quarter" idx="12"/>
          </p:nvPr>
        </p:nvSpPr>
        <p:spPr/>
        <p:txBody>
          <a:bodyPr/>
          <a:lstStyle/>
          <a:p>
            <a:fld id="{89651627-2ED5-481B-920F-DB1525FA561D}" type="slidenum">
              <a:rPr lang="es-AR" noProof="0" smtClean="0"/>
              <a:t>15</a:t>
            </a:fld>
            <a:endParaRPr lang="es-AR" noProof="0" dirty="0"/>
          </a:p>
        </p:txBody>
      </p:sp>
    </p:spTree>
    <p:extLst>
      <p:ext uri="{BB962C8B-B14F-4D97-AF65-F5344CB8AC3E}">
        <p14:creationId xmlns:p14="http://schemas.microsoft.com/office/powerpoint/2010/main" val="609735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D4315-5ED1-C993-4B4D-A8762EF5A5DD}"/>
              </a:ext>
            </a:extLst>
          </p:cNvPr>
          <p:cNvSpPr>
            <a:spLocks noGrp="1"/>
          </p:cNvSpPr>
          <p:nvPr>
            <p:ph type="title"/>
          </p:nvPr>
        </p:nvSpPr>
        <p:spPr/>
        <p:txBody>
          <a:bodyPr/>
          <a:lstStyle/>
          <a:p>
            <a:r>
              <a:rPr lang="es-AR" noProof="0" dirty="0"/>
              <a:t>Caracterización magnética</a:t>
            </a:r>
          </a:p>
        </p:txBody>
      </p:sp>
      <p:sp>
        <p:nvSpPr>
          <p:cNvPr id="4" name="Slide Number Placeholder 3">
            <a:extLst>
              <a:ext uri="{FF2B5EF4-FFF2-40B4-BE49-F238E27FC236}">
                <a16:creationId xmlns:a16="http://schemas.microsoft.com/office/drawing/2014/main" id="{2BB75559-D856-C37B-E001-807A7AEEF013}"/>
              </a:ext>
            </a:extLst>
          </p:cNvPr>
          <p:cNvSpPr>
            <a:spLocks noGrp="1"/>
          </p:cNvSpPr>
          <p:nvPr>
            <p:ph type="sldNum" sz="quarter" idx="12"/>
          </p:nvPr>
        </p:nvSpPr>
        <p:spPr/>
        <p:txBody>
          <a:bodyPr/>
          <a:lstStyle/>
          <a:p>
            <a:fld id="{89651627-2ED5-481B-920F-DB1525FA561D}" type="slidenum">
              <a:rPr lang="es-AR" noProof="0" smtClean="0"/>
              <a:t>16</a:t>
            </a:fld>
            <a:endParaRPr lang="es-AR" noProof="0" dirty="0"/>
          </a:p>
        </p:txBody>
      </p:sp>
      <p:pic>
        <p:nvPicPr>
          <p:cNvPr id="6" name="Picture 5">
            <a:extLst>
              <a:ext uri="{FF2B5EF4-FFF2-40B4-BE49-F238E27FC236}">
                <a16:creationId xmlns:a16="http://schemas.microsoft.com/office/drawing/2014/main" id="{46CA328E-27B5-823B-5CD2-4B53256B25EC}"/>
              </a:ext>
            </a:extLst>
          </p:cNvPr>
          <p:cNvPicPr>
            <a:picLocks noChangeAspect="1"/>
          </p:cNvPicPr>
          <p:nvPr/>
        </p:nvPicPr>
        <p:blipFill>
          <a:blip r:embed="rId3"/>
          <a:stretch>
            <a:fillRect/>
          </a:stretch>
        </p:blipFill>
        <p:spPr>
          <a:xfrm>
            <a:off x="1018808" y="2483812"/>
            <a:ext cx="5258534" cy="354379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E9AAD0-9CFE-CE34-9EF8-7434CA103270}"/>
                  </a:ext>
                </a:extLst>
              </p:cNvPr>
              <p:cNvSpPr txBox="1"/>
              <p:nvPr/>
            </p:nvSpPr>
            <p:spPr>
              <a:xfrm>
                <a:off x="7001241" y="2686050"/>
                <a:ext cx="4990734" cy="1569660"/>
              </a:xfrm>
              <a:prstGeom prst="rect">
                <a:avLst/>
              </a:prstGeom>
              <a:noFill/>
            </p:spPr>
            <p:txBody>
              <a:bodyPr wrap="square" rtlCol="0">
                <a:spAutoFit/>
              </a:bodyPr>
              <a:lstStyle/>
              <a:p>
                <a:pPr marL="285750" indent="-285750">
                  <a:buFont typeface="Arial" panose="020B0604020202020204" pitchFamily="34" charset="0"/>
                  <a:buChar char="•"/>
                </a:pPr>
                <a:r>
                  <a:rPr lang="es-AR" sz="2400" noProof="0" dirty="0"/>
                  <a:t>Gran acuerdo con trabajos de referencia</a:t>
                </a:r>
              </a:p>
              <a:p>
                <a:pPr marL="285750" indent="-285750">
                  <a:buFont typeface="Arial" panose="020B0604020202020204" pitchFamily="34" charset="0"/>
                  <a:buChar char="•"/>
                </a:pPr>
                <a:r>
                  <a:rPr lang="es-AR" sz="2400" noProof="0" dirty="0"/>
                  <a:t>Diferencias </a:t>
                </a:r>
                <a14:m>
                  <m:oMath xmlns:m="http://schemas.openxmlformats.org/officeDocument/2006/math">
                    <m:r>
                      <a:rPr lang="es-AR" sz="2400" b="0" i="1" noProof="0" smtClean="0">
                        <a:latin typeface="Cambria Math" panose="02040503050406030204" pitchFamily="18" charset="0"/>
                      </a:rPr>
                      <m:t>→</m:t>
                    </m:r>
                  </m:oMath>
                </a14:m>
                <a:r>
                  <a:rPr lang="es-AR" sz="2400" noProof="0" dirty="0"/>
                  <a:t> anisotropía no mitigada</a:t>
                </a:r>
              </a:p>
            </p:txBody>
          </p:sp>
        </mc:Choice>
        <mc:Fallback xmlns="">
          <p:sp>
            <p:nvSpPr>
              <p:cNvPr id="9" name="TextBox 8">
                <a:extLst>
                  <a:ext uri="{FF2B5EF4-FFF2-40B4-BE49-F238E27FC236}">
                    <a16:creationId xmlns:a16="http://schemas.microsoft.com/office/drawing/2014/main" id="{44E9AAD0-9CFE-CE34-9EF8-7434CA103270}"/>
                  </a:ext>
                </a:extLst>
              </p:cNvPr>
              <p:cNvSpPr txBox="1">
                <a:spLocks noRot="1" noChangeAspect="1" noMove="1" noResize="1" noEditPoints="1" noAdjustHandles="1" noChangeArrowheads="1" noChangeShapeType="1" noTextEdit="1"/>
              </p:cNvSpPr>
              <p:nvPr/>
            </p:nvSpPr>
            <p:spPr>
              <a:xfrm>
                <a:off x="7001241" y="2686050"/>
                <a:ext cx="4990734" cy="1569660"/>
              </a:xfrm>
              <a:prstGeom prst="rect">
                <a:avLst/>
              </a:prstGeom>
              <a:blipFill>
                <a:blip r:embed="rId4"/>
                <a:stretch>
                  <a:fillRect l="-1587" t="-3113" b="-8171"/>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54A44FD-42DD-894A-15BE-2390C73BA723}"/>
                  </a:ext>
                </a:extLst>
              </p:cNvPr>
              <p:cNvSpPr txBox="1"/>
              <p:nvPr/>
            </p:nvSpPr>
            <p:spPr>
              <a:xfrm>
                <a:off x="7001241" y="4391025"/>
                <a:ext cx="4562109" cy="707886"/>
              </a:xfrm>
              <a:prstGeom prst="rect">
                <a:avLst/>
              </a:prstGeom>
              <a:noFill/>
            </p:spPr>
            <p:txBody>
              <a:bodyPr wrap="square" rtlCol="0">
                <a:spAutoFit/>
              </a:bodyPr>
              <a:lstStyle/>
              <a:p>
                <a14:m>
                  <m:oMath xmlns:m="http://schemas.openxmlformats.org/officeDocument/2006/math">
                    <m:sSub>
                      <m:sSubPr>
                        <m:ctrlPr>
                          <a:rPr lang="es-AR" sz="2000" b="0" i="1" noProof="0" smtClean="0">
                            <a:latin typeface="Cambria Math" panose="02040503050406030204" pitchFamily="18" charset="0"/>
                          </a:rPr>
                        </m:ctrlPr>
                      </m:sSubPr>
                      <m:e>
                        <m:r>
                          <a:rPr lang="es-AR" sz="2000" b="0" i="1" noProof="0" smtClean="0">
                            <a:latin typeface="Cambria Math" panose="02040503050406030204" pitchFamily="18" charset="0"/>
                          </a:rPr>
                          <m:t>𝑇</m:t>
                        </m:r>
                      </m:e>
                      <m:sub>
                        <m:r>
                          <a:rPr lang="es-AR" sz="2000" b="0" i="1" noProof="0" smtClean="0">
                            <a:latin typeface="Cambria Math" panose="02040503050406030204" pitchFamily="18" charset="0"/>
                          </a:rPr>
                          <m:t>𝑁</m:t>
                        </m:r>
                      </m:sub>
                    </m:sSub>
                  </m:oMath>
                </a14:m>
                <a:r>
                  <a:rPr lang="es-AR" sz="2000" noProof="0" dirty="0"/>
                  <a:t>: Temperatura de Néel (</a:t>
                </a:r>
                <a14:m>
                  <m:oMath xmlns:m="http://schemas.openxmlformats.org/officeDocument/2006/math">
                    <m:r>
                      <a:rPr lang="es-AR" sz="2000" i="1" noProof="0" smtClean="0">
                        <a:latin typeface="Cambria Math" panose="02040503050406030204" pitchFamily="18" charset="0"/>
                      </a:rPr>
                      <m:t>~240 </m:t>
                    </m:r>
                  </m:oMath>
                </a14:m>
                <a:r>
                  <a:rPr lang="es-AR" sz="2000" noProof="0" dirty="0"/>
                  <a:t>K), ordenamiento antiferromagnetico</a:t>
                </a:r>
              </a:p>
            </p:txBody>
          </p:sp>
        </mc:Choice>
        <mc:Fallback xmlns="">
          <p:sp>
            <p:nvSpPr>
              <p:cNvPr id="10" name="TextBox 9">
                <a:extLst>
                  <a:ext uri="{FF2B5EF4-FFF2-40B4-BE49-F238E27FC236}">
                    <a16:creationId xmlns:a16="http://schemas.microsoft.com/office/drawing/2014/main" id="{F54A44FD-42DD-894A-15BE-2390C73BA723}"/>
                  </a:ext>
                </a:extLst>
              </p:cNvPr>
              <p:cNvSpPr txBox="1">
                <a:spLocks noRot="1" noChangeAspect="1" noMove="1" noResize="1" noEditPoints="1" noAdjustHandles="1" noChangeArrowheads="1" noChangeShapeType="1" noTextEdit="1"/>
              </p:cNvSpPr>
              <p:nvPr/>
            </p:nvSpPr>
            <p:spPr>
              <a:xfrm>
                <a:off x="7001241" y="4391025"/>
                <a:ext cx="4562109" cy="707886"/>
              </a:xfrm>
              <a:prstGeom prst="rect">
                <a:avLst/>
              </a:prstGeom>
              <a:blipFill>
                <a:blip r:embed="rId5"/>
                <a:stretch>
                  <a:fillRect l="-1335" t="-4310" b="-14655"/>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99A0CAD-AEB6-1854-484D-D1CDB166FCC4}"/>
                  </a:ext>
                </a:extLst>
              </p:cNvPr>
              <p:cNvSpPr txBox="1"/>
              <p:nvPr/>
            </p:nvSpPr>
            <p:spPr>
              <a:xfrm>
                <a:off x="7001240" y="5200472"/>
                <a:ext cx="4562109" cy="400110"/>
              </a:xfrm>
              <a:prstGeom prst="rect">
                <a:avLst/>
              </a:prstGeom>
              <a:noFill/>
            </p:spPr>
            <p:txBody>
              <a:bodyPr wrap="square" rtlCol="0">
                <a:spAutoFit/>
              </a:bodyPr>
              <a:lstStyle/>
              <a:p>
                <a14:m>
                  <m:oMath xmlns:m="http://schemas.openxmlformats.org/officeDocument/2006/math">
                    <m:sSub>
                      <m:sSubPr>
                        <m:ctrlPr>
                          <a:rPr lang="es-AR" sz="2000" b="0" i="1" noProof="0" smtClean="0">
                            <a:latin typeface="Cambria Math" panose="02040503050406030204" pitchFamily="18" charset="0"/>
                          </a:rPr>
                        </m:ctrlPr>
                      </m:sSubPr>
                      <m:e>
                        <m:r>
                          <a:rPr lang="es-AR" sz="2000" b="0" i="1" noProof="0" smtClean="0">
                            <a:latin typeface="Cambria Math" panose="02040503050406030204" pitchFamily="18" charset="0"/>
                          </a:rPr>
                          <m:t>𝑇</m:t>
                        </m:r>
                      </m:e>
                      <m:sub>
                        <m:r>
                          <a:rPr lang="es-AR" sz="2000" b="0" i="1" noProof="0" smtClean="0">
                            <a:latin typeface="Cambria Math" panose="02040503050406030204" pitchFamily="18" charset="0"/>
                          </a:rPr>
                          <m:t>𝑀</m:t>
                        </m:r>
                      </m:sub>
                    </m:sSub>
                  </m:oMath>
                </a14:m>
                <a:r>
                  <a:rPr lang="es-AR" sz="2000" noProof="0" dirty="0"/>
                  <a:t>: Anomalía en magnetización (</a:t>
                </a:r>
                <a14:m>
                  <m:oMath xmlns:m="http://schemas.openxmlformats.org/officeDocument/2006/math">
                    <m:r>
                      <a:rPr lang="es-AR" sz="2000" i="1" noProof="0" smtClean="0">
                        <a:latin typeface="Cambria Math" panose="02040503050406030204" pitchFamily="18" charset="0"/>
                      </a:rPr>
                      <m:t>~100 </m:t>
                    </m:r>
                  </m:oMath>
                </a14:m>
                <a:r>
                  <a:rPr lang="es-AR" sz="2000" noProof="0" dirty="0"/>
                  <a:t>K)</a:t>
                </a:r>
              </a:p>
            </p:txBody>
          </p:sp>
        </mc:Choice>
        <mc:Fallback xmlns="">
          <p:sp>
            <p:nvSpPr>
              <p:cNvPr id="11" name="TextBox 10">
                <a:extLst>
                  <a:ext uri="{FF2B5EF4-FFF2-40B4-BE49-F238E27FC236}">
                    <a16:creationId xmlns:a16="http://schemas.microsoft.com/office/drawing/2014/main" id="{099A0CAD-AEB6-1854-484D-D1CDB166FCC4}"/>
                  </a:ext>
                </a:extLst>
              </p:cNvPr>
              <p:cNvSpPr txBox="1">
                <a:spLocks noRot="1" noChangeAspect="1" noMove="1" noResize="1" noEditPoints="1" noAdjustHandles="1" noChangeArrowheads="1" noChangeShapeType="1" noTextEdit="1"/>
              </p:cNvSpPr>
              <p:nvPr/>
            </p:nvSpPr>
            <p:spPr>
              <a:xfrm>
                <a:off x="7001240" y="5200472"/>
                <a:ext cx="4562109" cy="400110"/>
              </a:xfrm>
              <a:prstGeom prst="rect">
                <a:avLst/>
              </a:prstGeom>
              <a:blipFill>
                <a:blip r:embed="rId6"/>
                <a:stretch>
                  <a:fillRect t="-7576" b="-25758"/>
                </a:stretch>
              </a:blipFill>
            </p:spPr>
            <p:txBody>
              <a:bodyPr/>
              <a:lstStyle/>
              <a:p>
                <a:r>
                  <a:rPr lang="es-AR">
                    <a:noFill/>
                  </a:rPr>
                  <a:t> </a:t>
                </a:r>
              </a:p>
            </p:txBody>
          </p:sp>
        </mc:Fallback>
      </mc:AlternateContent>
      <p:pic>
        <p:nvPicPr>
          <p:cNvPr id="31" name="Picture 30">
            <a:extLst>
              <a:ext uri="{FF2B5EF4-FFF2-40B4-BE49-F238E27FC236}">
                <a16:creationId xmlns:a16="http://schemas.microsoft.com/office/drawing/2014/main" id="{B18CBC07-03D8-081C-7ECE-5B505CC13498}"/>
              </a:ext>
            </a:extLst>
          </p:cNvPr>
          <p:cNvPicPr>
            <a:picLocks noChangeAspect="1"/>
          </p:cNvPicPr>
          <p:nvPr/>
        </p:nvPicPr>
        <p:blipFill>
          <a:blip r:embed="rId7"/>
          <a:stretch>
            <a:fillRect/>
          </a:stretch>
        </p:blipFill>
        <p:spPr>
          <a:xfrm>
            <a:off x="6943108" y="1877686"/>
            <a:ext cx="734042" cy="689283"/>
          </a:xfrm>
          <a:prstGeom prst="rect">
            <a:avLst/>
          </a:prstGeom>
        </p:spPr>
      </p:pic>
      <p:pic>
        <p:nvPicPr>
          <p:cNvPr id="35" name="Picture 34">
            <a:extLst>
              <a:ext uri="{FF2B5EF4-FFF2-40B4-BE49-F238E27FC236}">
                <a16:creationId xmlns:a16="http://schemas.microsoft.com/office/drawing/2014/main" id="{E8A21FC1-0801-3753-68E9-EEB285AB80F9}"/>
              </a:ext>
            </a:extLst>
          </p:cNvPr>
          <p:cNvPicPr>
            <a:picLocks noChangeAspect="1"/>
          </p:cNvPicPr>
          <p:nvPr/>
        </p:nvPicPr>
        <p:blipFill>
          <a:blip r:embed="rId8"/>
          <a:stretch>
            <a:fillRect/>
          </a:stretch>
        </p:blipFill>
        <p:spPr>
          <a:xfrm>
            <a:off x="7677150" y="595482"/>
            <a:ext cx="2765829" cy="2031027"/>
          </a:xfrm>
          <a:prstGeom prst="rect">
            <a:avLst/>
          </a:prstGeom>
        </p:spPr>
      </p:pic>
      <p:sp>
        <p:nvSpPr>
          <p:cNvPr id="3" name="TextBox 2">
            <a:extLst>
              <a:ext uri="{FF2B5EF4-FFF2-40B4-BE49-F238E27FC236}">
                <a16:creationId xmlns:a16="http://schemas.microsoft.com/office/drawing/2014/main" id="{25BCB66D-6937-839D-EB9B-B141537B6E68}"/>
              </a:ext>
            </a:extLst>
          </p:cNvPr>
          <p:cNvSpPr txBox="1"/>
          <p:nvPr/>
        </p:nvSpPr>
        <p:spPr>
          <a:xfrm>
            <a:off x="7162618" y="136525"/>
            <a:ext cx="4239352" cy="461665"/>
          </a:xfrm>
          <a:prstGeom prst="rect">
            <a:avLst/>
          </a:prstGeom>
          <a:noFill/>
        </p:spPr>
        <p:txBody>
          <a:bodyPr wrap="square" rtlCol="0">
            <a:spAutoFit/>
          </a:bodyPr>
          <a:lstStyle/>
          <a:p>
            <a:r>
              <a:rPr lang="es-AR" sz="1200" noProof="0" dirty="0">
                <a:solidFill>
                  <a:schemeClr val="accent1">
                    <a:lumMod val="75000"/>
                  </a:schemeClr>
                </a:solidFill>
              </a:rPr>
              <a:t>Cao et al., </a:t>
            </a:r>
            <a:r>
              <a:rPr lang="es-AR" sz="1200" noProof="0" dirty="0" err="1">
                <a:solidFill>
                  <a:schemeClr val="accent1">
                    <a:lumMod val="75000"/>
                  </a:schemeClr>
                </a:solidFill>
              </a:rPr>
              <a:t>Electrical</a:t>
            </a:r>
            <a:r>
              <a:rPr lang="es-AR" sz="1200" noProof="0" dirty="0">
                <a:solidFill>
                  <a:schemeClr val="accent1">
                    <a:lumMod val="75000"/>
                  </a:schemeClr>
                </a:solidFill>
              </a:rPr>
              <a:t> Control </a:t>
            </a:r>
            <a:r>
              <a:rPr lang="es-AR" sz="1200" noProof="0" dirty="0" err="1">
                <a:solidFill>
                  <a:schemeClr val="accent1">
                    <a:lumMod val="75000"/>
                  </a:schemeClr>
                </a:solidFill>
              </a:rPr>
              <a:t>of</a:t>
            </a:r>
            <a:r>
              <a:rPr lang="es-AR" sz="1200" noProof="0" dirty="0">
                <a:solidFill>
                  <a:schemeClr val="accent1">
                    <a:lumMod val="75000"/>
                  </a:schemeClr>
                </a:solidFill>
              </a:rPr>
              <a:t> </a:t>
            </a:r>
            <a:r>
              <a:rPr lang="es-AR" sz="1200" noProof="0" dirty="0" err="1">
                <a:solidFill>
                  <a:schemeClr val="accent1">
                    <a:lumMod val="75000"/>
                  </a:schemeClr>
                </a:solidFill>
              </a:rPr>
              <a:t>Structural</a:t>
            </a:r>
            <a:r>
              <a:rPr lang="es-AR" sz="1200" noProof="0" dirty="0">
                <a:solidFill>
                  <a:schemeClr val="accent1">
                    <a:lumMod val="75000"/>
                  </a:schemeClr>
                </a:solidFill>
              </a:rPr>
              <a:t> and </a:t>
            </a:r>
            <a:r>
              <a:rPr lang="es-AR" sz="1200" noProof="0" dirty="0" err="1">
                <a:solidFill>
                  <a:schemeClr val="accent1">
                    <a:lumMod val="75000"/>
                  </a:schemeClr>
                </a:solidFill>
              </a:rPr>
              <a:t>Physical</a:t>
            </a:r>
            <a:r>
              <a:rPr lang="es-AR" sz="1200" noProof="0" dirty="0">
                <a:solidFill>
                  <a:schemeClr val="accent1">
                    <a:lumMod val="75000"/>
                  </a:schemeClr>
                </a:solidFill>
              </a:rPr>
              <a:t> </a:t>
            </a:r>
            <a:r>
              <a:rPr lang="es-AR" sz="1200" noProof="0" dirty="0" err="1">
                <a:solidFill>
                  <a:schemeClr val="accent1">
                    <a:lumMod val="75000"/>
                  </a:schemeClr>
                </a:solidFill>
              </a:rPr>
              <a:t>Properties</a:t>
            </a:r>
            <a:r>
              <a:rPr lang="es-AR" sz="1200" noProof="0" dirty="0">
                <a:solidFill>
                  <a:schemeClr val="accent1">
                    <a:lumMod val="75000"/>
                  </a:schemeClr>
                </a:solidFill>
              </a:rPr>
              <a:t> </a:t>
            </a:r>
            <a:r>
              <a:rPr lang="es-AR" sz="1200" noProof="0" dirty="0" err="1">
                <a:solidFill>
                  <a:schemeClr val="accent1">
                    <a:lumMod val="75000"/>
                  </a:schemeClr>
                </a:solidFill>
              </a:rPr>
              <a:t>via</a:t>
            </a:r>
            <a:r>
              <a:rPr lang="es-AR" sz="1200" noProof="0" dirty="0">
                <a:solidFill>
                  <a:schemeClr val="accent1">
                    <a:lumMod val="75000"/>
                  </a:schemeClr>
                </a:solidFill>
              </a:rPr>
              <a:t> </a:t>
            </a:r>
            <a:r>
              <a:rPr lang="es-AR" sz="1200" noProof="0" dirty="0" err="1">
                <a:solidFill>
                  <a:schemeClr val="accent1">
                    <a:lumMod val="75000"/>
                  </a:schemeClr>
                </a:solidFill>
              </a:rPr>
              <a:t>Strong</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Interactions</a:t>
            </a:r>
            <a:r>
              <a:rPr lang="es-AR" sz="1200" noProof="0" dirty="0">
                <a:solidFill>
                  <a:schemeClr val="accent1">
                    <a:lumMod val="75000"/>
                  </a:schemeClr>
                </a:solidFill>
              </a:rPr>
              <a:t> in S42IrO4, 2018</a:t>
            </a:r>
          </a:p>
        </p:txBody>
      </p:sp>
    </p:spTree>
    <p:extLst>
      <p:ext uri="{BB962C8B-B14F-4D97-AF65-F5344CB8AC3E}">
        <p14:creationId xmlns:p14="http://schemas.microsoft.com/office/powerpoint/2010/main" val="846092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E720FF6A-6852-5860-E047-39E86705C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209" y="1690688"/>
            <a:ext cx="6342827" cy="4516148"/>
          </a:xfrm>
          <a:prstGeom prst="rect">
            <a:avLst/>
          </a:prstGeom>
        </p:spPr>
      </p:pic>
      <p:sp>
        <p:nvSpPr>
          <p:cNvPr id="5" name="Title 4">
            <a:extLst>
              <a:ext uri="{FF2B5EF4-FFF2-40B4-BE49-F238E27FC236}">
                <a16:creationId xmlns:a16="http://schemas.microsoft.com/office/drawing/2014/main" id="{738E17DC-304D-5700-C995-9EE06F3698AC}"/>
              </a:ext>
            </a:extLst>
          </p:cNvPr>
          <p:cNvSpPr>
            <a:spLocks noGrp="1"/>
          </p:cNvSpPr>
          <p:nvPr>
            <p:ph type="title"/>
          </p:nvPr>
        </p:nvSpPr>
        <p:spPr/>
        <p:txBody>
          <a:bodyPr/>
          <a:lstStyle/>
          <a:p>
            <a:r>
              <a:rPr lang="es-AR" noProof="0" dirty="0"/>
              <a:t>Resistividad a 4W</a:t>
            </a:r>
          </a:p>
        </p:txBody>
      </p:sp>
      <p:sp>
        <p:nvSpPr>
          <p:cNvPr id="4" name="Slide Number Placeholder 3">
            <a:extLst>
              <a:ext uri="{FF2B5EF4-FFF2-40B4-BE49-F238E27FC236}">
                <a16:creationId xmlns:a16="http://schemas.microsoft.com/office/drawing/2014/main" id="{8BE684EB-05D7-1041-F370-7586DFAE3BA9}"/>
              </a:ext>
            </a:extLst>
          </p:cNvPr>
          <p:cNvSpPr>
            <a:spLocks noGrp="1"/>
          </p:cNvSpPr>
          <p:nvPr>
            <p:ph type="sldNum" sz="quarter" idx="12"/>
          </p:nvPr>
        </p:nvSpPr>
        <p:spPr/>
        <p:txBody>
          <a:bodyPr/>
          <a:lstStyle/>
          <a:p>
            <a:fld id="{89651627-2ED5-481B-920F-DB1525FA561D}" type="slidenum">
              <a:rPr lang="es-AR" noProof="0" smtClean="0"/>
              <a:t>17</a:t>
            </a:fld>
            <a:endParaRPr lang="es-AR" noProof="0"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A95FDC-B304-387A-2B0B-44C5F5D009C9}"/>
                  </a:ext>
                </a:extLst>
              </p:cNvPr>
              <p:cNvSpPr txBox="1"/>
              <p:nvPr/>
            </p:nvSpPr>
            <p:spPr>
              <a:xfrm>
                <a:off x="921626" y="4289887"/>
                <a:ext cx="3529753"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s-AR" sz="2400" b="0" i="1" noProof="0" smtClean="0">
                          <a:latin typeface="Cambria Math" panose="02040503050406030204" pitchFamily="18" charset="0"/>
                        </a:rPr>
                        <m:t>𝛿</m:t>
                      </m:r>
                      <m:r>
                        <a:rPr lang="es-AR" sz="2400" b="0" i="1" noProof="0" smtClean="0">
                          <a:latin typeface="Cambria Math" panose="02040503050406030204" pitchFamily="18" charset="0"/>
                        </a:rPr>
                        <m:t>∼0.04</m:t>
                      </m:r>
                    </m:oMath>
                  </m:oMathPara>
                </a14:m>
                <a:endParaRPr lang="es-AR" sz="2400" noProof="0" dirty="0"/>
              </a:p>
              <a:p>
                <a:pPr algn="ctr"/>
                <a:r>
                  <a:rPr lang="es-AR" sz="2400" noProof="0" dirty="0"/>
                  <a:t>(metal-aislante)</a:t>
                </a:r>
              </a:p>
            </p:txBody>
          </p:sp>
        </mc:Choice>
        <mc:Fallback xmlns="">
          <p:sp>
            <p:nvSpPr>
              <p:cNvPr id="14" name="TextBox 13">
                <a:extLst>
                  <a:ext uri="{FF2B5EF4-FFF2-40B4-BE49-F238E27FC236}">
                    <a16:creationId xmlns:a16="http://schemas.microsoft.com/office/drawing/2014/main" id="{BCA95FDC-B304-387A-2B0B-44C5F5D009C9}"/>
                  </a:ext>
                </a:extLst>
              </p:cNvPr>
              <p:cNvSpPr txBox="1">
                <a:spLocks noRot="1" noChangeAspect="1" noMove="1" noResize="1" noEditPoints="1" noAdjustHandles="1" noChangeArrowheads="1" noChangeShapeType="1" noTextEdit="1"/>
              </p:cNvSpPr>
              <p:nvPr/>
            </p:nvSpPr>
            <p:spPr>
              <a:xfrm>
                <a:off x="921626" y="4289887"/>
                <a:ext cx="3529753" cy="830997"/>
              </a:xfrm>
              <a:prstGeom prst="rect">
                <a:avLst/>
              </a:prstGeom>
              <a:blipFill>
                <a:blip r:embed="rId4"/>
                <a:stretch>
                  <a:fillRect b="-16176"/>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EBEF4E9-68B4-6D89-703C-C983DF3E0CB9}"/>
                  </a:ext>
                </a:extLst>
              </p:cNvPr>
              <p:cNvSpPr txBox="1"/>
              <p:nvPr/>
            </p:nvSpPr>
            <p:spPr>
              <a:xfrm>
                <a:off x="1109617" y="3188618"/>
                <a:ext cx="3153769"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s-AR" sz="2400" b="0" i="1" noProof="0" smtClean="0">
                          <a:latin typeface="Cambria Math" panose="02040503050406030204" pitchFamily="18" charset="0"/>
                        </a:rPr>
                        <m:t>𝛿</m:t>
                      </m:r>
                      <m:r>
                        <a:rPr lang="es-AR" sz="2400" b="0" i="1" noProof="0" smtClean="0">
                          <a:latin typeface="Cambria Math" panose="02040503050406030204" pitchFamily="18" charset="0"/>
                        </a:rPr>
                        <m:t>→0</m:t>
                      </m:r>
                    </m:oMath>
                  </m:oMathPara>
                </a14:m>
                <a:endParaRPr lang="es-AR" sz="2400" noProof="0" dirty="0"/>
              </a:p>
              <a:p>
                <a:pPr algn="ctr"/>
                <a:r>
                  <a:rPr lang="es-AR" sz="2400" noProof="0" dirty="0"/>
                  <a:t>(semiconductor)</a:t>
                </a:r>
              </a:p>
            </p:txBody>
          </p:sp>
        </mc:Choice>
        <mc:Fallback xmlns="">
          <p:sp>
            <p:nvSpPr>
              <p:cNvPr id="16" name="TextBox 15">
                <a:extLst>
                  <a:ext uri="{FF2B5EF4-FFF2-40B4-BE49-F238E27FC236}">
                    <a16:creationId xmlns:a16="http://schemas.microsoft.com/office/drawing/2014/main" id="{DEBEF4E9-68B4-6D89-703C-C983DF3E0CB9}"/>
                  </a:ext>
                </a:extLst>
              </p:cNvPr>
              <p:cNvSpPr txBox="1">
                <a:spLocks noRot="1" noChangeAspect="1" noMove="1" noResize="1" noEditPoints="1" noAdjustHandles="1" noChangeArrowheads="1" noChangeShapeType="1" noTextEdit="1"/>
              </p:cNvSpPr>
              <p:nvPr/>
            </p:nvSpPr>
            <p:spPr>
              <a:xfrm>
                <a:off x="1109617" y="3188618"/>
                <a:ext cx="3153769" cy="830997"/>
              </a:xfrm>
              <a:prstGeom prst="rect">
                <a:avLst/>
              </a:prstGeom>
              <a:blipFill>
                <a:blip r:embed="rId5"/>
                <a:stretch>
                  <a:fillRect b="-16176"/>
                </a:stretch>
              </a:blipFill>
            </p:spPr>
            <p:txBody>
              <a:bodyPr/>
              <a:lstStyle/>
              <a:p>
                <a:r>
                  <a:rPr lang="es-AR">
                    <a:noFill/>
                  </a:rPr>
                  <a:t> </a:t>
                </a:r>
              </a:p>
            </p:txBody>
          </p:sp>
        </mc:Fallback>
      </mc:AlternateContent>
      <p:sp>
        <p:nvSpPr>
          <p:cNvPr id="20" name="TextBox 19">
            <a:extLst>
              <a:ext uri="{FF2B5EF4-FFF2-40B4-BE49-F238E27FC236}">
                <a16:creationId xmlns:a16="http://schemas.microsoft.com/office/drawing/2014/main" id="{5BB8875B-7D0E-5600-16A7-E2CBFF449849}"/>
              </a:ext>
            </a:extLst>
          </p:cNvPr>
          <p:cNvSpPr txBox="1"/>
          <p:nvPr/>
        </p:nvSpPr>
        <p:spPr>
          <a:xfrm>
            <a:off x="1670900" y="5213217"/>
            <a:ext cx="2595608" cy="523220"/>
          </a:xfrm>
          <a:prstGeom prst="rect">
            <a:avLst/>
          </a:prstGeom>
          <a:noFill/>
        </p:spPr>
        <p:txBody>
          <a:bodyPr wrap="square" rtlCol="0">
            <a:spAutoFit/>
          </a:bodyPr>
          <a:lstStyle/>
          <a:p>
            <a:r>
              <a:rPr lang="es-AR" sz="2800" noProof="0" dirty="0"/>
              <a:t>¿Transición?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E52C376-C6A8-9F0B-71E2-F80FCB165B08}"/>
                  </a:ext>
                </a:extLst>
              </p:cNvPr>
              <p:cNvSpPr txBox="1"/>
              <p:nvPr/>
            </p:nvSpPr>
            <p:spPr>
              <a:xfrm>
                <a:off x="1409196" y="2241238"/>
                <a:ext cx="2554610"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AR" sz="4400" b="0" i="1" noProof="0" smtClean="0">
                          <a:latin typeface="Cambria Math" panose="02040503050406030204" pitchFamily="18" charset="0"/>
                        </a:rPr>
                        <m:t>𝑆</m:t>
                      </m:r>
                      <m:sSub>
                        <m:sSubPr>
                          <m:ctrlPr>
                            <a:rPr lang="es-AR" sz="4400" b="0" i="1" noProof="0" smtClean="0">
                              <a:latin typeface="Cambria Math" panose="02040503050406030204" pitchFamily="18" charset="0"/>
                            </a:rPr>
                          </m:ctrlPr>
                        </m:sSubPr>
                        <m:e>
                          <m:r>
                            <a:rPr lang="es-AR" sz="4400" b="0" i="1" noProof="0" smtClean="0">
                              <a:latin typeface="Cambria Math" panose="02040503050406030204" pitchFamily="18" charset="0"/>
                            </a:rPr>
                            <m:t>𝑟</m:t>
                          </m:r>
                        </m:e>
                        <m:sub>
                          <m:r>
                            <a:rPr lang="es-AR" sz="4400" b="0" i="1" noProof="0" smtClean="0">
                              <a:latin typeface="Cambria Math" panose="02040503050406030204" pitchFamily="18" charset="0"/>
                            </a:rPr>
                            <m:t>2</m:t>
                          </m:r>
                        </m:sub>
                      </m:sSub>
                      <m:r>
                        <a:rPr lang="es-AR" sz="4400" b="0" i="1" noProof="0" smtClean="0">
                          <a:latin typeface="Cambria Math" panose="02040503050406030204" pitchFamily="18" charset="0"/>
                        </a:rPr>
                        <m:t>𝐼𝑟</m:t>
                      </m:r>
                      <m:sSub>
                        <m:sSubPr>
                          <m:ctrlPr>
                            <a:rPr lang="es-AR" sz="4400" b="0" i="1" noProof="0" smtClean="0">
                              <a:latin typeface="Cambria Math" panose="02040503050406030204" pitchFamily="18" charset="0"/>
                            </a:rPr>
                          </m:ctrlPr>
                        </m:sSubPr>
                        <m:e>
                          <m:r>
                            <a:rPr lang="es-AR" sz="4400" b="0" i="1" noProof="0" smtClean="0">
                              <a:latin typeface="Cambria Math" panose="02040503050406030204" pitchFamily="18" charset="0"/>
                            </a:rPr>
                            <m:t>𝑂</m:t>
                          </m:r>
                        </m:e>
                        <m:sub>
                          <m:r>
                            <a:rPr lang="es-AR" sz="4400" b="0" i="1" noProof="0" smtClean="0">
                              <a:latin typeface="Cambria Math" panose="02040503050406030204" pitchFamily="18" charset="0"/>
                            </a:rPr>
                            <m:t>4−</m:t>
                          </m:r>
                          <m:r>
                            <a:rPr lang="es-AR" sz="4400" b="0" i="1" noProof="0" smtClean="0">
                              <a:latin typeface="Cambria Math" panose="02040503050406030204" pitchFamily="18" charset="0"/>
                            </a:rPr>
                            <m:t>𝛿</m:t>
                          </m:r>
                        </m:sub>
                      </m:sSub>
                    </m:oMath>
                  </m:oMathPara>
                </a14:m>
                <a:endParaRPr lang="es-AR" sz="4400" noProof="0" dirty="0"/>
              </a:p>
            </p:txBody>
          </p:sp>
        </mc:Choice>
        <mc:Fallback xmlns="">
          <p:sp>
            <p:nvSpPr>
              <p:cNvPr id="25" name="TextBox 24">
                <a:extLst>
                  <a:ext uri="{FF2B5EF4-FFF2-40B4-BE49-F238E27FC236}">
                    <a16:creationId xmlns:a16="http://schemas.microsoft.com/office/drawing/2014/main" id="{6E52C376-C6A8-9F0B-71E2-F80FCB165B08}"/>
                  </a:ext>
                </a:extLst>
              </p:cNvPr>
              <p:cNvSpPr txBox="1">
                <a:spLocks noRot="1" noChangeAspect="1" noMove="1" noResize="1" noEditPoints="1" noAdjustHandles="1" noChangeArrowheads="1" noChangeShapeType="1" noTextEdit="1"/>
              </p:cNvSpPr>
              <p:nvPr/>
            </p:nvSpPr>
            <p:spPr>
              <a:xfrm>
                <a:off x="1409196" y="2241238"/>
                <a:ext cx="2554610" cy="677108"/>
              </a:xfrm>
              <a:prstGeom prst="rect">
                <a:avLst/>
              </a:prstGeom>
              <a:blipFill>
                <a:blip r:embed="rId6"/>
                <a:stretch>
                  <a:fillRect/>
                </a:stretch>
              </a:blipFill>
            </p:spPr>
            <p:txBody>
              <a:bodyPr/>
              <a:lstStyle/>
              <a:p>
                <a:r>
                  <a:rPr lang="es-AR">
                    <a:noFill/>
                  </a:rPr>
                  <a:t> </a:t>
                </a:r>
              </a:p>
            </p:txBody>
          </p:sp>
        </mc:Fallback>
      </mc:AlternateContent>
      <p:sp>
        <p:nvSpPr>
          <p:cNvPr id="29" name="Oval 28">
            <a:extLst>
              <a:ext uri="{FF2B5EF4-FFF2-40B4-BE49-F238E27FC236}">
                <a16:creationId xmlns:a16="http://schemas.microsoft.com/office/drawing/2014/main" id="{11331C0F-D5BB-45F3-AD3D-0F6839D9F65C}"/>
              </a:ext>
            </a:extLst>
          </p:cNvPr>
          <p:cNvSpPr/>
          <p:nvPr/>
        </p:nvSpPr>
        <p:spPr>
          <a:xfrm>
            <a:off x="9051644" y="4289887"/>
            <a:ext cx="1311556" cy="753168"/>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cxnSp>
        <p:nvCxnSpPr>
          <p:cNvPr id="31" name="Straight Arrow Connector 30">
            <a:extLst>
              <a:ext uri="{FF2B5EF4-FFF2-40B4-BE49-F238E27FC236}">
                <a16:creationId xmlns:a16="http://schemas.microsoft.com/office/drawing/2014/main" id="{FCA81BDB-E9D9-05B3-17B4-A9CE9C2D6BCC}"/>
              </a:ext>
            </a:extLst>
          </p:cNvPr>
          <p:cNvCxnSpPr/>
          <p:nvPr/>
        </p:nvCxnSpPr>
        <p:spPr>
          <a:xfrm flipH="1" flipV="1">
            <a:off x="4091709" y="4775200"/>
            <a:ext cx="2004291" cy="267855"/>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D3BF590-86B7-12FC-0660-60C7EEC56227}"/>
              </a:ext>
            </a:extLst>
          </p:cNvPr>
          <p:cNvCxnSpPr>
            <a:cxnSpLocks/>
          </p:cNvCxnSpPr>
          <p:nvPr/>
        </p:nvCxnSpPr>
        <p:spPr>
          <a:xfrm flipH="1">
            <a:off x="4127445" y="2241238"/>
            <a:ext cx="1878018" cy="1254726"/>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6964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91847-FB82-EC8B-C47E-1D8DA9241CA2}"/>
              </a:ext>
            </a:extLst>
          </p:cNvPr>
          <p:cNvSpPr>
            <a:spLocks noGrp="1"/>
          </p:cNvSpPr>
          <p:nvPr>
            <p:ph type="title"/>
          </p:nvPr>
        </p:nvSpPr>
        <p:spPr>
          <a:xfrm>
            <a:off x="838200" y="365918"/>
            <a:ext cx="10515600" cy="1325563"/>
          </a:xfrm>
        </p:spPr>
        <p:txBody>
          <a:bodyPr/>
          <a:lstStyle/>
          <a:p>
            <a:r>
              <a:rPr lang="es-AR" noProof="0" dirty="0"/>
              <a:t>Línea temporal</a:t>
            </a:r>
          </a:p>
        </p:txBody>
      </p:sp>
      <p:sp>
        <p:nvSpPr>
          <p:cNvPr id="3" name="Slide Number Placeholder 2">
            <a:extLst>
              <a:ext uri="{FF2B5EF4-FFF2-40B4-BE49-F238E27FC236}">
                <a16:creationId xmlns:a16="http://schemas.microsoft.com/office/drawing/2014/main" id="{32E39CE8-2FC2-D476-CC5B-0CDE195F36A1}"/>
              </a:ext>
            </a:extLst>
          </p:cNvPr>
          <p:cNvSpPr>
            <a:spLocks noGrp="1"/>
          </p:cNvSpPr>
          <p:nvPr>
            <p:ph type="sldNum" sz="quarter" idx="12"/>
          </p:nvPr>
        </p:nvSpPr>
        <p:spPr/>
        <p:txBody>
          <a:bodyPr/>
          <a:lstStyle/>
          <a:p>
            <a:fld id="{89651627-2ED5-481B-920F-DB1525FA561D}" type="slidenum">
              <a:rPr lang="es-AR" noProof="0" smtClean="0"/>
              <a:t>18</a:t>
            </a:fld>
            <a:endParaRPr lang="es-AR" noProof="0" dirty="0"/>
          </a:p>
        </p:txBody>
      </p:sp>
      <p:pic>
        <p:nvPicPr>
          <p:cNvPr id="5" name="Picture 4">
            <a:extLst>
              <a:ext uri="{FF2B5EF4-FFF2-40B4-BE49-F238E27FC236}">
                <a16:creationId xmlns:a16="http://schemas.microsoft.com/office/drawing/2014/main" id="{471B91A9-856E-F738-3BB5-B85659537733}"/>
              </a:ext>
            </a:extLst>
          </p:cNvPr>
          <p:cNvPicPr>
            <a:picLocks noChangeAspect="1"/>
          </p:cNvPicPr>
          <p:nvPr/>
        </p:nvPicPr>
        <p:blipFill>
          <a:blip r:embed="rId3"/>
          <a:stretch>
            <a:fillRect/>
          </a:stretch>
        </p:blipFill>
        <p:spPr>
          <a:xfrm>
            <a:off x="768285" y="2350581"/>
            <a:ext cx="10655430" cy="3478719"/>
          </a:xfrm>
          <a:prstGeom prst="rect">
            <a:avLst/>
          </a:prstGeom>
        </p:spPr>
      </p:pic>
      <p:sp>
        <p:nvSpPr>
          <p:cNvPr id="8" name="Right Brace 7">
            <a:extLst>
              <a:ext uri="{FF2B5EF4-FFF2-40B4-BE49-F238E27FC236}">
                <a16:creationId xmlns:a16="http://schemas.microsoft.com/office/drawing/2014/main" id="{48CF3F5A-33A8-7754-C23A-6C74A462A5B5}"/>
              </a:ext>
            </a:extLst>
          </p:cNvPr>
          <p:cNvSpPr/>
          <p:nvPr/>
        </p:nvSpPr>
        <p:spPr>
          <a:xfrm rot="16200000">
            <a:off x="2093119" y="1286736"/>
            <a:ext cx="271465" cy="20383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12" name="Right Brace 11">
            <a:extLst>
              <a:ext uri="{FF2B5EF4-FFF2-40B4-BE49-F238E27FC236}">
                <a16:creationId xmlns:a16="http://schemas.microsoft.com/office/drawing/2014/main" id="{75ECB376-F6D5-BF5A-233B-75AA90C9D1A0}"/>
              </a:ext>
            </a:extLst>
          </p:cNvPr>
          <p:cNvSpPr/>
          <p:nvPr/>
        </p:nvSpPr>
        <p:spPr>
          <a:xfrm rot="16200000">
            <a:off x="7117556" y="834298"/>
            <a:ext cx="271465" cy="294322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13" name="Right Brace 12">
            <a:extLst>
              <a:ext uri="{FF2B5EF4-FFF2-40B4-BE49-F238E27FC236}">
                <a16:creationId xmlns:a16="http://schemas.microsoft.com/office/drawing/2014/main" id="{1FD8329B-FF84-1490-2007-F9E59AFCD932}"/>
              </a:ext>
            </a:extLst>
          </p:cNvPr>
          <p:cNvSpPr/>
          <p:nvPr/>
        </p:nvSpPr>
        <p:spPr>
          <a:xfrm rot="16200000">
            <a:off x="4188620" y="1975490"/>
            <a:ext cx="271465" cy="6667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14" name="Right Brace 13">
            <a:extLst>
              <a:ext uri="{FF2B5EF4-FFF2-40B4-BE49-F238E27FC236}">
                <a16:creationId xmlns:a16="http://schemas.microsoft.com/office/drawing/2014/main" id="{ED4347AE-BC9E-03A8-606F-BA5581E7881A}"/>
              </a:ext>
            </a:extLst>
          </p:cNvPr>
          <p:cNvSpPr/>
          <p:nvPr/>
        </p:nvSpPr>
        <p:spPr>
          <a:xfrm rot="16200000">
            <a:off x="9713117" y="1972536"/>
            <a:ext cx="271465" cy="6667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16" name="Right Brace 15">
            <a:extLst>
              <a:ext uri="{FF2B5EF4-FFF2-40B4-BE49-F238E27FC236}">
                <a16:creationId xmlns:a16="http://schemas.microsoft.com/office/drawing/2014/main" id="{98F15FFC-2530-EA79-D45D-60EDF0454053}"/>
              </a:ext>
            </a:extLst>
          </p:cNvPr>
          <p:cNvSpPr/>
          <p:nvPr/>
        </p:nvSpPr>
        <p:spPr>
          <a:xfrm rot="16200000">
            <a:off x="10954608" y="1975490"/>
            <a:ext cx="271465" cy="6667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Tree>
    <p:extLst>
      <p:ext uri="{BB962C8B-B14F-4D97-AF65-F5344CB8AC3E}">
        <p14:creationId xmlns:p14="http://schemas.microsoft.com/office/powerpoint/2010/main" val="1541842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2C1A-A492-D05B-2AEF-B29D5D556AA5}"/>
              </a:ext>
            </a:extLst>
          </p:cNvPr>
          <p:cNvSpPr>
            <a:spLocks noGrp="1"/>
          </p:cNvSpPr>
          <p:nvPr>
            <p:ph type="title"/>
          </p:nvPr>
        </p:nvSpPr>
        <p:spPr/>
        <p:txBody>
          <a:bodyPr/>
          <a:lstStyle/>
          <a:p>
            <a:r>
              <a:rPr lang="es-AR" noProof="0" dirty="0"/>
              <a:t>Curvas I-V a 4W en X5-a</a:t>
            </a:r>
          </a:p>
        </p:txBody>
      </p:sp>
      <p:sp>
        <p:nvSpPr>
          <p:cNvPr id="3" name="Slide Number Placeholder 2">
            <a:extLst>
              <a:ext uri="{FF2B5EF4-FFF2-40B4-BE49-F238E27FC236}">
                <a16:creationId xmlns:a16="http://schemas.microsoft.com/office/drawing/2014/main" id="{EB3226E2-365E-126F-A991-B2B4AC50FD1F}"/>
              </a:ext>
            </a:extLst>
          </p:cNvPr>
          <p:cNvSpPr>
            <a:spLocks noGrp="1"/>
          </p:cNvSpPr>
          <p:nvPr>
            <p:ph type="sldNum" sz="quarter" idx="12"/>
          </p:nvPr>
        </p:nvSpPr>
        <p:spPr/>
        <p:txBody>
          <a:bodyPr/>
          <a:lstStyle/>
          <a:p>
            <a:fld id="{89651627-2ED5-481B-920F-DB1525FA561D}" type="slidenum">
              <a:rPr lang="es-AR" noProof="0" smtClean="0"/>
              <a:t>19</a:t>
            </a:fld>
            <a:endParaRPr lang="es-AR" noProof="0" dirty="0"/>
          </a:p>
        </p:txBody>
      </p:sp>
      <p:pic>
        <p:nvPicPr>
          <p:cNvPr id="5" name="Picture 4">
            <a:extLst>
              <a:ext uri="{FF2B5EF4-FFF2-40B4-BE49-F238E27FC236}">
                <a16:creationId xmlns:a16="http://schemas.microsoft.com/office/drawing/2014/main" id="{76FBB822-405C-850A-D317-D81289E9BD63}"/>
              </a:ext>
            </a:extLst>
          </p:cNvPr>
          <p:cNvPicPr>
            <a:picLocks noChangeAspect="1"/>
          </p:cNvPicPr>
          <p:nvPr/>
        </p:nvPicPr>
        <p:blipFill>
          <a:blip r:embed="rId3"/>
          <a:stretch>
            <a:fillRect/>
          </a:stretch>
        </p:blipFill>
        <p:spPr>
          <a:xfrm>
            <a:off x="109236" y="2637622"/>
            <a:ext cx="3591874" cy="2656242"/>
          </a:xfrm>
          <a:prstGeom prst="rect">
            <a:avLst/>
          </a:prstGeom>
        </p:spPr>
      </p:pic>
      <p:sp>
        <p:nvSpPr>
          <p:cNvPr id="6" name="TextBox 5">
            <a:extLst>
              <a:ext uri="{FF2B5EF4-FFF2-40B4-BE49-F238E27FC236}">
                <a16:creationId xmlns:a16="http://schemas.microsoft.com/office/drawing/2014/main" id="{38D8082C-7C7B-AA20-39AF-171839E63C6A}"/>
              </a:ext>
            </a:extLst>
          </p:cNvPr>
          <p:cNvSpPr txBox="1"/>
          <p:nvPr/>
        </p:nvSpPr>
        <p:spPr>
          <a:xfrm>
            <a:off x="676275" y="2187518"/>
            <a:ext cx="2466975" cy="461665"/>
          </a:xfrm>
          <a:prstGeom prst="rect">
            <a:avLst/>
          </a:prstGeom>
          <a:noFill/>
        </p:spPr>
        <p:txBody>
          <a:bodyPr wrap="square" rtlCol="0">
            <a:spAutoFit/>
          </a:bodyPr>
          <a:lstStyle/>
          <a:p>
            <a:pPr algn="ctr"/>
            <a:r>
              <a:rPr lang="es-AR" sz="2400" noProof="0" dirty="0"/>
              <a:t>Expectativa</a:t>
            </a:r>
          </a:p>
        </p:txBody>
      </p:sp>
      <p:pic>
        <p:nvPicPr>
          <p:cNvPr id="8" name="Picture 7">
            <a:extLst>
              <a:ext uri="{FF2B5EF4-FFF2-40B4-BE49-F238E27FC236}">
                <a16:creationId xmlns:a16="http://schemas.microsoft.com/office/drawing/2014/main" id="{4081D759-B593-6473-14BD-CB291A917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325" y="1362612"/>
            <a:ext cx="3123150" cy="2473846"/>
          </a:xfrm>
          <a:prstGeom prst="rect">
            <a:avLst/>
          </a:prstGeom>
        </p:spPr>
      </p:pic>
      <p:pic>
        <p:nvPicPr>
          <p:cNvPr id="10" name="Picture 9">
            <a:extLst>
              <a:ext uri="{FF2B5EF4-FFF2-40B4-BE49-F238E27FC236}">
                <a16:creationId xmlns:a16="http://schemas.microsoft.com/office/drawing/2014/main" id="{7899CC5D-88BA-C94B-DE2D-9BBF34453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9779" y="1350009"/>
            <a:ext cx="3123150" cy="2473846"/>
          </a:xfrm>
          <a:prstGeom prst="rect">
            <a:avLst/>
          </a:prstGeom>
        </p:spPr>
      </p:pic>
      <p:sp>
        <p:nvSpPr>
          <p:cNvPr id="13" name="TextBox 12">
            <a:extLst>
              <a:ext uri="{FF2B5EF4-FFF2-40B4-BE49-F238E27FC236}">
                <a16:creationId xmlns:a16="http://schemas.microsoft.com/office/drawing/2014/main" id="{1DBF2C43-8BD0-9C13-1F11-4613E24442C0}"/>
              </a:ext>
            </a:extLst>
          </p:cNvPr>
          <p:cNvSpPr txBox="1"/>
          <p:nvPr/>
        </p:nvSpPr>
        <p:spPr>
          <a:xfrm>
            <a:off x="7000249" y="1385960"/>
            <a:ext cx="838200" cy="369332"/>
          </a:xfrm>
          <a:prstGeom prst="rect">
            <a:avLst/>
          </a:prstGeom>
          <a:noFill/>
        </p:spPr>
        <p:txBody>
          <a:bodyPr wrap="square" rtlCol="0">
            <a:spAutoFit/>
          </a:bodyPr>
          <a:lstStyle/>
          <a:p>
            <a:r>
              <a:rPr lang="es-AR" noProof="0" dirty="0"/>
              <a:t>300 K</a:t>
            </a:r>
          </a:p>
        </p:txBody>
      </p:sp>
      <p:sp>
        <p:nvSpPr>
          <p:cNvPr id="14" name="TextBox 13">
            <a:extLst>
              <a:ext uri="{FF2B5EF4-FFF2-40B4-BE49-F238E27FC236}">
                <a16:creationId xmlns:a16="http://schemas.microsoft.com/office/drawing/2014/main" id="{B04EA831-1B75-931B-CB38-521FCBDE0DD9}"/>
              </a:ext>
            </a:extLst>
          </p:cNvPr>
          <p:cNvSpPr txBox="1"/>
          <p:nvPr/>
        </p:nvSpPr>
        <p:spPr>
          <a:xfrm>
            <a:off x="10707807" y="1385960"/>
            <a:ext cx="838200" cy="369332"/>
          </a:xfrm>
          <a:prstGeom prst="rect">
            <a:avLst/>
          </a:prstGeom>
          <a:noFill/>
        </p:spPr>
        <p:txBody>
          <a:bodyPr wrap="square" rtlCol="0">
            <a:spAutoFit/>
          </a:bodyPr>
          <a:lstStyle/>
          <a:p>
            <a:r>
              <a:rPr lang="es-AR" noProof="0" dirty="0"/>
              <a:t>130 K</a:t>
            </a:r>
          </a:p>
        </p:txBody>
      </p:sp>
      <p:pic>
        <p:nvPicPr>
          <p:cNvPr id="18" name="Picture 17">
            <a:extLst>
              <a:ext uri="{FF2B5EF4-FFF2-40B4-BE49-F238E27FC236}">
                <a16:creationId xmlns:a16="http://schemas.microsoft.com/office/drawing/2014/main" id="{8057A601-946E-2301-314A-812F689C10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8325" y="4019029"/>
            <a:ext cx="3123151" cy="2473846"/>
          </a:xfrm>
          <a:prstGeom prst="rect">
            <a:avLst/>
          </a:prstGeom>
        </p:spPr>
      </p:pic>
      <p:sp>
        <p:nvSpPr>
          <p:cNvPr id="19" name="TextBox 18">
            <a:extLst>
              <a:ext uri="{FF2B5EF4-FFF2-40B4-BE49-F238E27FC236}">
                <a16:creationId xmlns:a16="http://schemas.microsoft.com/office/drawing/2014/main" id="{99F504CC-B285-3E5A-4F67-AEB27FA49C31}"/>
              </a:ext>
            </a:extLst>
          </p:cNvPr>
          <p:cNvSpPr txBox="1"/>
          <p:nvPr/>
        </p:nvSpPr>
        <p:spPr>
          <a:xfrm>
            <a:off x="7000250" y="4037886"/>
            <a:ext cx="838200" cy="369332"/>
          </a:xfrm>
          <a:prstGeom prst="rect">
            <a:avLst/>
          </a:prstGeom>
          <a:noFill/>
        </p:spPr>
        <p:txBody>
          <a:bodyPr wrap="square" rtlCol="0">
            <a:spAutoFit/>
          </a:bodyPr>
          <a:lstStyle/>
          <a:p>
            <a:r>
              <a:rPr lang="es-AR" noProof="0" dirty="0"/>
              <a:t>85 K</a:t>
            </a:r>
          </a:p>
        </p:txBody>
      </p:sp>
      <p:sp>
        <p:nvSpPr>
          <p:cNvPr id="20" name="TextBox 19">
            <a:extLst>
              <a:ext uri="{FF2B5EF4-FFF2-40B4-BE49-F238E27FC236}">
                <a16:creationId xmlns:a16="http://schemas.microsoft.com/office/drawing/2014/main" id="{D4B93025-0C11-0F3A-9FC7-0CA972A6CC2E}"/>
              </a:ext>
            </a:extLst>
          </p:cNvPr>
          <p:cNvSpPr txBox="1"/>
          <p:nvPr/>
        </p:nvSpPr>
        <p:spPr>
          <a:xfrm>
            <a:off x="8305283" y="4579489"/>
            <a:ext cx="2950584" cy="523220"/>
          </a:xfrm>
          <a:prstGeom prst="rect">
            <a:avLst/>
          </a:prstGeom>
          <a:noFill/>
        </p:spPr>
        <p:txBody>
          <a:bodyPr wrap="square" rtlCol="0">
            <a:spAutoFit/>
          </a:bodyPr>
          <a:lstStyle/>
          <a:p>
            <a:pPr algn="ctr"/>
            <a:r>
              <a:rPr lang="es-AR" sz="2800" noProof="0" dirty="0"/>
              <a:t>Curvas óhmicas</a:t>
            </a:r>
          </a:p>
        </p:txBody>
      </p:sp>
      <p:sp>
        <p:nvSpPr>
          <p:cNvPr id="22" name="TextBox 21">
            <a:extLst>
              <a:ext uri="{FF2B5EF4-FFF2-40B4-BE49-F238E27FC236}">
                <a16:creationId xmlns:a16="http://schemas.microsoft.com/office/drawing/2014/main" id="{969CB387-E795-92FE-98E1-740337986D92}"/>
              </a:ext>
            </a:extLst>
          </p:cNvPr>
          <p:cNvSpPr txBox="1"/>
          <p:nvPr/>
        </p:nvSpPr>
        <p:spPr>
          <a:xfrm>
            <a:off x="7742345" y="5175503"/>
            <a:ext cx="4076460" cy="523220"/>
          </a:xfrm>
          <a:prstGeom prst="rect">
            <a:avLst/>
          </a:prstGeom>
          <a:noFill/>
        </p:spPr>
        <p:txBody>
          <a:bodyPr wrap="square" rtlCol="0">
            <a:spAutoFit/>
          </a:bodyPr>
          <a:lstStyle/>
          <a:p>
            <a:pPr algn="ctr"/>
            <a:r>
              <a:rPr lang="es-AR" sz="2800" noProof="0" dirty="0"/>
              <a:t>X5-b dio igual, hasta 85 K</a:t>
            </a:r>
          </a:p>
        </p:txBody>
      </p:sp>
    </p:spTree>
    <p:extLst>
      <p:ext uri="{BB962C8B-B14F-4D97-AF65-F5344CB8AC3E}">
        <p14:creationId xmlns:p14="http://schemas.microsoft.com/office/powerpoint/2010/main" val="109886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0"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6B84D-B078-60D7-B7FF-98B640B61FCA}"/>
              </a:ext>
            </a:extLst>
          </p:cNvPr>
          <p:cNvSpPr>
            <a:spLocks noGrp="1"/>
          </p:cNvSpPr>
          <p:nvPr>
            <p:ph type="title"/>
          </p:nvPr>
        </p:nvSpPr>
        <p:spPr/>
        <p:txBody>
          <a:bodyPr/>
          <a:lstStyle/>
          <a:p>
            <a:r>
              <a:rPr lang="es-AR" noProof="0" dirty="0"/>
              <a:t>Índice</a:t>
            </a:r>
          </a:p>
        </p:txBody>
      </p:sp>
      <p:sp>
        <p:nvSpPr>
          <p:cNvPr id="3" name="Content Placeholder 2">
            <a:extLst>
              <a:ext uri="{FF2B5EF4-FFF2-40B4-BE49-F238E27FC236}">
                <a16:creationId xmlns:a16="http://schemas.microsoft.com/office/drawing/2014/main" id="{799E0817-1678-047B-964D-23BDC7471A8E}"/>
              </a:ext>
            </a:extLst>
          </p:cNvPr>
          <p:cNvSpPr>
            <a:spLocks noGrp="1"/>
          </p:cNvSpPr>
          <p:nvPr>
            <p:ph idx="1"/>
          </p:nvPr>
        </p:nvSpPr>
        <p:spPr/>
        <p:txBody>
          <a:bodyPr/>
          <a:lstStyle/>
          <a:p>
            <a:pPr marL="514350" indent="-514350">
              <a:lnSpc>
                <a:spcPct val="150000"/>
              </a:lnSpc>
              <a:buFont typeface="+mj-lt"/>
              <a:buAutoNum type="arabicPeriod"/>
            </a:pPr>
            <a:r>
              <a:rPr lang="es-AR" noProof="0" dirty="0"/>
              <a:t>Motivación</a:t>
            </a:r>
          </a:p>
          <a:p>
            <a:pPr marL="514350" indent="-514350">
              <a:lnSpc>
                <a:spcPct val="150000"/>
              </a:lnSpc>
              <a:buFont typeface="+mj-lt"/>
              <a:buAutoNum type="arabicPeriod"/>
            </a:pPr>
            <a:r>
              <a:rPr lang="es-AR" noProof="0" dirty="0"/>
              <a:t>Introducción</a:t>
            </a:r>
          </a:p>
          <a:p>
            <a:pPr marL="514350" indent="-514350">
              <a:lnSpc>
                <a:spcPct val="150000"/>
              </a:lnSpc>
              <a:buFont typeface="+mj-lt"/>
              <a:buAutoNum type="arabicPeriod"/>
            </a:pPr>
            <a:r>
              <a:rPr lang="es-AR" noProof="0" dirty="0"/>
              <a:t>Detalles experimentales</a:t>
            </a:r>
          </a:p>
          <a:p>
            <a:pPr marL="514350" indent="-514350">
              <a:lnSpc>
                <a:spcPct val="150000"/>
              </a:lnSpc>
              <a:buFont typeface="+mj-lt"/>
              <a:buAutoNum type="arabicPeriod"/>
            </a:pPr>
            <a:r>
              <a:rPr lang="es-AR" noProof="0" dirty="0"/>
              <a:t>Resultados y discusión</a:t>
            </a:r>
          </a:p>
          <a:p>
            <a:pPr marL="514350" indent="-514350">
              <a:lnSpc>
                <a:spcPct val="150000"/>
              </a:lnSpc>
              <a:buFont typeface="+mj-lt"/>
              <a:buAutoNum type="arabicPeriod"/>
            </a:pPr>
            <a:r>
              <a:rPr lang="es-AR" noProof="0" dirty="0"/>
              <a:t>Conclusiones y perspectivas</a:t>
            </a:r>
          </a:p>
        </p:txBody>
      </p:sp>
      <p:sp>
        <p:nvSpPr>
          <p:cNvPr id="4" name="Slide Number Placeholder 3">
            <a:extLst>
              <a:ext uri="{FF2B5EF4-FFF2-40B4-BE49-F238E27FC236}">
                <a16:creationId xmlns:a16="http://schemas.microsoft.com/office/drawing/2014/main" id="{340A7B4A-0501-555A-A027-1A11B1A5E222}"/>
              </a:ext>
            </a:extLst>
          </p:cNvPr>
          <p:cNvSpPr>
            <a:spLocks noGrp="1"/>
          </p:cNvSpPr>
          <p:nvPr>
            <p:ph type="sldNum" sz="quarter" idx="12"/>
          </p:nvPr>
        </p:nvSpPr>
        <p:spPr/>
        <p:txBody>
          <a:bodyPr/>
          <a:lstStyle/>
          <a:p>
            <a:fld id="{89651627-2ED5-481B-920F-DB1525FA561D}" type="slidenum">
              <a:rPr lang="es-AR" noProof="0" smtClean="0"/>
              <a:t>2</a:t>
            </a:fld>
            <a:endParaRPr lang="es-AR" noProof="0" dirty="0"/>
          </a:p>
        </p:txBody>
      </p:sp>
    </p:spTree>
    <p:extLst>
      <p:ext uri="{BB962C8B-B14F-4D97-AF65-F5344CB8AC3E}">
        <p14:creationId xmlns:p14="http://schemas.microsoft.com/office/powerpoint/2010/main" val="103711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3522B-C611-E862-7182-7A9486E7F64D}"/>
              </a:ext>
            </a:extLst>
          </p:cNvPr>
          <p:cNvSpPr>
            <a:spLocks noGrp="1"/>
          </p:cNvSpPr>
          <p:nvPr>
            <p:ph type="title"/>
          </p:nvPr>
        </p:nvSpPr>
        <p:spPr/>
        <p:txBody>
          <a:bodyPr/>
          <a:lstStyle/>
          <a:p>
            <a:r>
              <a:rPr lang="es-AR" noProof="0" dirty="0"/>
              <a:t>Resistividad no-lineal en X5-b</a:t>
            </a:r>
          </a:p>
        </p:txBody>
      </p:sp>
      <p:sp>
        <p:nvSpPr>
          <p:cNvPr id="3" name="Slide Number Placeholder 2">
            <a:extLst>
              <a:ext uri="{FF2B5EF4-FFF2-40B4-BE49-F238E27FC236}">
                <a16:creationId xmlns:a16="http://schemas.microsoft.com/office/drawing/2014/main" id="{84A1B680-DCF3-386B-A72D-4365DAC265EC}"/>
              </a:ext>
            </a:extLst>
          </p:cNvPr>
          <p:cNvSpPr>
            <a:spLocks noGrp="1"/>
          </p:cNvSpPr>
          <p:nvPr>
            <p:ph type="sldNum" sz="quarter" idx="12"/>
          </p:nvPr>
        </p:nvSpPr>
        <p:spPr/>
        <p:txBody>
          <a:bodyPr/>
          <a:lstStyle/>
          <a:p>
            <a:fld id="{89651627-2ED5-481B-920F-DB1525FA561D}" type="slidenum">
              <a:rPr lang="es-AR" noProof="0" smtClean="0"/>
              <a:t>20</a:t>
            </a:fld>
            <a:endParaRPr lang="es-AR" noProof="0" dirty="0"/>
          </a:p>
        </p:txBody>
      </p:sp>
      <p:pic>
        <p:nvPicPr>
          <p:cNvPr id="22" name="Picture 21">
            <a:extLst>
              <a:ext uri="{FF2B5EF4-FFF2-40B4-BE49-F238E27FC236}">
                <a16:creationId xmlns:a16="http://schemas.microsoft.com/office/drawing/2014/main" id="{2BCBF5A6-120E-E4B1-8C21-42DD30FD0015}"/>
              </a:ext>
            </a:extLst>
          </p:cNvPr>
          <p:cNvPicPr>
            <a:picLocks noChangeAspect="1"/>
          </p:cNvPicPr>
          <p:nvPr/>
        </p:nvPicPr>
        <p:blipFill>
          <a:blip r:embed="rId3"/>
          <a:stretch>
            <a:fillRect/>
          </a:stretch>
        </p:blipFill>
        <p:spPr>
          <a:xfrm>
            <a:off x="4752408" y="1861042"/>
            <a:ext cx="6049219" cy="4324954"/>
          </a:xfrm>
          <a:prstGeom prst="rect">
            <a:avLst/>
          </a:prstGeom>
        </p:spPr>
      </p:pic>
      <p:sp>
        <p:nvSpPr>
          <p:cNvPr id="4" name="TextBox 3">
            <a:extLst>
              <a:ext uri="{FF2B5EF4-FFF2-40B4-BE49-F238E27FC236}">
                <a16:creationId xmlns:a16="http://schemas.microsoft.com/office/drawing/2014/main" id="{4D095833-45FB-302F-0FFF-D48A8580F024}"/>
              </a:ext>
            </a:extLst>
          </p:cNvPr>
          <p:cNvSpPr txBox="1"/>
          <p:nvPr/>
        </p:nvSpPr>
        <p:spPr>
          <a:xfrm>
            <a:off x="402080" y="2890391"/>
            <a:ext cx="4350328" cy="1077218"/>
          </a:xfrm>
          <a:prstGeom prst="rect">
            <a:avLst/>
          </a:prstGeom>
          <a:noFill/>
        </p:spPr>
        <p:txBody>
          <a:bodyPr wrap="square" rtlCol="0">
            <a:spAutoFit/>
          </a:bodyPr>
          <a:lstStyle/>
          <a:p>
            <a:pPr algn="ctr"/>
            <a:r>
              <a:rPr lang="es-AR" sz="3200" noProof="0" dirty="0"/>
              <a:t>Una muestra, 3 (y más!) respuestas</a:t>
            </a:r>
          </a:p>
        </p:txBody>
      </p:sp>
    </p:spTree>
    <p:extLst>
      <p:ext uri="{BB962C8B-B14F-4D97-AF65-F5344CB8AC3E}">
        <p14:creationId xmlns:p14="http://schemas.microsoft.com/office/powerpoint/2010/main" val="2735912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3A4D8-E209-9ABD-87B1-2CCFCDAA39B3}"/>
              </a:ext>
            </a:extLst>
          </p:cNvPr>
          <p:cNvSpPr>
            <a:spLocks noGrp="1"/>
          </p:cNvSpPr>
          <p:nvPr>
            <p:ph type="title"/>
          </p:nvPr>
        </p:nvSpPr>
        <p:spPr/>
        <p:txBody>
          <a:bodyPr/>
          <a:lstStyle/>
          <a:p>
            <a:r>
              <a:rPr lang="es-AR" noProof="0" dirty="0"/>
              <a:t>X5-b: no-linealidad y memoria</a:t>
            </a:r>
          </a:p>
        </p:txBody>
      </p:sp>
      <p:sp>
        <p:nvSpPr>
          <p:cNvPr id="3" name="Slide Number Placeholder 2">
            <a:extLst>
              <a:ext uri="{FF2B5EF4-FFF2-40B4-BE49-F238E27FC236}">
                <a16:creationId xmlns:a16="http://schemas.microsoft.com/office/drawing/2014/main" id="{9F1FB0AA-FD55-7CBE-2BDC-3C328A83B05A}"/>
              </a:ext>
            </a:extLst>
          </p:cNvPr>
          <p:cNvSpPr>
            <a:spLocks noGrp="1"/>
          </p:cNvSpPr>
          <p:nvPr>
            <p:ph type="sldNum" sz="quarter" idx="12"/>
          </p:nvPr>
        </p:nvSpPr>
        <p:spPr/>
        <p:txBody>
          <a:bodyPr/>
          <a:lstStyle/>
          <a:p>
            <a:fld id="{89651627-2ED5-481B-920F-DB1525FA561D}" type="slidenum">
              <a:rPr lang="es-AR" noProof="0" smtClean="0"/>
              <a:t>21</a:t>
            </a:fld>
            <a:endParaRPr lang="es-AR" noProof="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F97626-DF68-8924-0059-C5D47498515E}"/>
                  </a:ext>
                </a:extLst>
              </p:cNvPr>
              <p:cNvSpPr txBox="1"/>
              <p:nvPr/>
            </p:nvSpPr>
            <p:spPr>
              <a:xfrm>
                <a:off x="838199" y="1688585"/>
                <a:ext cx="6276975" cy="523220"/>
              </a:xfrm>
              <a:prstGeom prst="rect">
                <a:avLst/>
              </a:prstGeom>
              <a:noFill/>
            </p:spPr>
            <p:txBody>
              <a:bodyPr wrap="square" rtlCol="0">
                <a:spAutoFit/>
              </a:bodyPr>
              <a:lstStyle/>
              <a:p>
                <a:r>
                  <a:rPr lang="es-AR" sz="2800" noProof="0" dirty="0"/>
                  <a:t>Los estudios a T</a:t>
                </a:r>
                <a14:m>
                  <m:oMath xmlns:m="http://schemas.openxmlformats.org/officeDocument/2006/math">
                    <m:r>
                      <a:rPr lang="es-AR" sz="2800" b="0" i="0" noProof="0" smtClean="0">
                        <a:latin typeface="Cambria Math" panose="02040503050406030204" pitchFamily="18" charset="0"/>
                      </a:rPr>
                      <m:t> </m:t>
                    </m:r>
                    <m:r>
                      <a:rPr lang="es-AR" sz="2800" b="0" i="1" noProof="0" smtClean="0">
                        <a:latin typeface="Cambria Math" panose="02040503050406030204" pitchFamily="18" charset="0"/>
                      </a:rPr>
                      <m:t>≤60 </m:t>
                    </m:r>
                    <m:r>
                      <a:rPr lang="es-AR" sz="2800" b="0" i="1" noProof="0" smtClean="0">
                        <a:latin typeface="Cambria Math" panose="02040503050406030204" pitchFamily="18" charset="0"/>
                      </a:rPr>
                      <m:t>𝐾</m:t>
                    </m:r>
                  </m:oMath>
                </a14:m>
                <a:r>
                  <a:rPr lang="es-AR" sz="2800" noProof="0" dirty="0"/>
                  <a:t> traen novedades</a:t>
                </a:r>
              </a:p>
            </p:txBody>
          </p:sp>
        </mc:Choice>
        <mc:Fallback xmlns="">
          <p:sp>
            <p:nvSpPr>
              <p:cNvPr id="5" name="TextBox 4">
                <a:extLst>
                  <a:ext uri="{FF2B5EF4-FFF2-40B4-BE49-F238E27FC236}">
                    <a16:creationId xmlns:a16="http://schemas.microsoft.com/office/drawing/2014/main" id="{6DF97626-DF68-8924-0059-C5D47498515E}"/>
                  </a:ext>
                </a:extLst>
              </p:cNvPr>
              <p:cNvSpPr txBox="1">
                <a:spLocks noRot="1" noChangeAspect="1" noMove="1" noResize="1" noEditPoints="1" noAdjustHandles="1" noChangeArrowheads="1" noChangeShapeType="1" noTextEdit="1"/>
              </p:cNvSpPr>
              <p:nvPr/>
            </p:nvSpPr>
            <p:spPr>
              <a:xfrm>
                <a:off x="838199" y="1688585"/>
                <a:ext cx="6276975" cy="523220"/>
              </a:xfrm>
              <a:prstGeom prst="rect">
                <a:avLst/>
              </a:prstGeom>
              <a:blipFill>
                <a:blip r:embed="rId3"/>
                <a:stretch>
                  <a:fillRect l="-1942" t="-11628" b="-32558"/>
                </a:stretch>
              </a:blipFill>
            </p:spPr>
            <p:txBody>
              <a:bodyPr/>
              <a:lstStyle/>
              <a:p>
                <a:r>
                  <a:rPr lang="es-AR">
                    <a:noFill/>
                  </a:rPr>
                  <a:t> </a:t>
                </a:r>
              </a:p>
            </p:txBody>
          </p:sp>
        </mc:Fallback>
      </mc:AlternateContent>
      <p:pic>
        <p:nvPicPr>
          <p:cNvPr id="9" name="Picture 8">
            <a:extLst>
              <a:ext uri="{FF2B5EF4-FFF2-40B4-BE49-F238E27FC236}">
                <a16:creationId xmlns:a16="http://schemas.microsoft.com/office/drawing/2014/main" id="{81237DAD-C404-63EB-BF82-82552498CF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0" y="2749035"/>
            <a:ext cx="11352299" cy="3607315"/>
          </a:xfrm>
          <a:prstGeom prst="rect">
            <a:avLst/>
          </a:prstGeom>
        </p:spPr>
      </p:pic>
      <p:sp>
        <p:nvSpPr>
          <p:cNvPr id="15" name="Rectangle 14">
            <a:extLst>
              <a:ext uri="{FF2B5EF4-FFF2-40B4-BE49-F238E27FC236}">
                <a16:creationId xmlns:a16="http://schemas.microsoft.com/office/drawing/2014/main" id="{695484DA-F3ED-0C66-DFB1-84F626003A0E}"/>
              </a:ext>
            </a:extLst>
          </p:cNvPr>
          <p:cNvSpPr/>
          <p:nvPr/>
        </p:nvSpPr>
        <p:spPr>
          <a:xfrm>
            <a:off x="1304925" y="3116264"/>
            <a:ext cx="4962525" cy="2598736"/>
          </a:xfrm>
          <a:prstGeom prst="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185435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163BA-4BCA-BED6-F9BF-96CAB1E52099}"/>
              </a:ext>
            </a:extLst>
          </p:cNvPr>
          <p:cNvSpPr>
            <a:spLocks noGrp="1"/>
          </p:cNvSpPr>
          <p:nvPr>
            <p:ph type="title"/>
          </p:nvPr>
        </p:nvSpPr>
        <p:spPr/>
        <p:txBody>
          <a:bodyPr/>
          <a:lstStyle/>
          <a:p>
            <a:r>
              <a:rPr lang="es-AR" noProof="0" dirty="0"/>
              <a:t>Conmutación aleatoria (volatilidad y no volatilidad)</a:t>
            </a:r>
          </a:p>
        </p:txBody>
      </p:sp>
      <p:sp>
        <p:nvSpPr>
          <p:cNvPr id="3" name="Slide Number Placeholder 2">
            <a:extLst>
              <a:ext uri="{FF2B5EF4-FFF2-40B4-BE49-F238E27FC236}">
                <a16:creationId xmlns:a16="http://schemas.microsoft.com/office/drawing/2014/main" id="{EEF01C0A-0A9B-9492-66AF-D06FE1F9BD17}"/>
              </a:ext>
            </a:extLst>
          </p:cNvPr>
          <p:cNvSpPr>
            <a:spLocks noGrp="1"/>
          </p:cNvSpPr>
          <p:nvPr>
            <p:ph type="sldNum" sz="quarter" idx="12"/>
          </p:nvPr>
        </p:nvSpPr>
        <p:spPr/>
        <p:txBody>
          <a:bodyPr/>
          <a:lstStyle/>
          <a:p>
            <a:fld id="{89651627-2ED5-481B-920F-DB1525FA561D}" type="slidenum">
              <a:rPr lang="es-AR" noProof="0" smtClean="0"/>
              <a:t>22</a:t>
            </a:fld>
            <a:endParaRPr lang="es-AR" noProof="0" dirty="0"/>
          </a:p>
        </p:txBody>
      </p:sp>
      <p:pic>
        <p:nvPicPr>
          <p:cNvPr id="14" name="Picture 13">
            <a:extLst>
              <a:ext uri="{FF2B5EF4-FFF2-40B4-BE49-F238E27FC236}">
                <a16:creationId xmlns:a16="http://schemas.microsoft.com/office/drawing/2014/main" id="{911101CB-A935-C36E-D4C5-B0D1C5C73D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004" y="1862138"/>
            <a:ext cx="9165991" cy="4452502"/>
          </a:xfrm>
          <a:prstGeom prst="rect">
            <a:avLst/>
          </a:prstGeom>
        </p:spPr>
      </p:pic>
      <p:sp>
        <p:nvSpPr>
          <p:cNvPr id="4" name="Rectangle 3">
            <a:extLst>
              <a:ext uri="{FF2B5EF4-FFF2-40B4-BE49-F238E27FC236}">
                <a16:creationId xmlns:a16="http://schemas.microsoft.com/office/drawing/2014/main" id="{12068B20-E014-6D27-52B9-8728AADF25ED}"/>
              </a:ext>
            </a:extLst>
          </p:cNvPr>
          <p:cNvSpPr/>
          <p:nvPr/>
        </p:nvSpPr>
        <p:spPr>
          <a:xfrm>
            <a:off x="3497802" y="1796064"/>
            <a:ext cx="759873" cy="4358936"/>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5" name="Rectangle 4">
            <a:extLst>
              <a:ext uri="{FF2B5EF4-FFF2-40B4-BE49-F238E27FC236}">
                <a16:creationId xmlns:a16="http://schemas.microsoft.com/office/drawing/2014/main" id="{76E17BCE-86BE-3F47-88D5-90B83E488953}"/>
              </a:ext>
            </a:extLst>
          </p:cNvPr>
          <p:cNvSpPr/>
          <p:nvPr/>
        </p:nvSpPr>
        <p:spPr>
          <a:xfrm>
            <a:off x="7615564" y="1796064"/>
            <a:ext cx="2919086" cy="4358936"/>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2588808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09D0E-D162-CE3D-4F24-23872A369EB6}"/>
              </a:ext>
            </a:extLst>
          </p:cNvPr>
          <p:cNvSpPr>
            <a:spLocks noGrp="1"/>
          </p:cNvSpPr>
          <p:nvPr>
            <p:ph type="title"/>
          </p:nvPr>
        </p:nvSpPr>
        <p:spPr/>
        <p:txBody>
          <a:bodyPr/>
          <a:lstStyle/>
          <a:p>
            <a:r>
              <a:rPr lang="es-AR" noProof="0" dirty="0"/>
              <a:t>Mecanismos de conducción: NL + óhmico </a:t>
            </a:r>
          </a:p>
        </p:txBody>
      </p:sp>
      <p:sp>
        <p:nvSpPr>
          <p:cNvPr id="3" name="Slide Number Placeholder 2">
            <a:extLst>
              <a:ext uri="{FF2B5EF4-FFF2-40B4-BE49-F238E27FC236}">
                <a16:creationId xmlns:a16="http://schemas.microsoft.com/office/drawing/2014/main" id="{EF28849C-1BEC-587F-1D26-2A19DA08702D}"/>
              </a:ext>
            </a:extLst>
          </p:cNvPr>
          <p:cNvSpPr>
            <a:spLocks noGrp="1"/>
          </p:cNvSpPr>
          <p:nvPr>
            <p:ph type="sldNum" sz="quarter" idx="12"/>
          </p:nvPr>
        </p:nvSpPr>
        <p:spPr/>
        <p:txBody>
          <a:bodyPr/>
          <a:lstStyle/>
          <a:p>
            <a:fld id="{89651627-2ED5-481B-920F-DB1525FA561D}" type="slidenum">
              <a:rPr lang="es-AR" noProof="0" smtClean="0"/>
              <a:t>23</a:t>
            </a:fld>
            <a:endParaRPr lang="es-AR" noProof="0" dirty="0"/>
          </a:p>
        </p:txBody>
      </p:sp>
      <p:pic>
        <p:nvPicPr>
          <p:cNvPr id="6" name="Picture 5">
            <a:extLst>
              <a:ext uri="{FF2B5EF4-FFF2-40B4-BE49-F238E27FC236}">
                <a16:creationId xmlns:a16="http://schemas.microsoft.com/office/drawing/2014/main" id="{CE95FDCC-D002-FDD0-97C7-A7E1103F9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1302" y="1456787"/>
            <a:ext cx="3375758" cy="5401213"/>
          </a:xfrm>
          <a:prstGeom prst="rect">
            <a:avLst/>
          </a:prstGeom>
        </p:spPr>
      </p:pic>
      <p:sp>
        <p:nvSpPr>
          <p:cNvPr id="10" name="Rectangle: Rounded Corners 9">
            <a:extLst>
              <a:ext uri="{FF2B5EF4-FFF2-40B4-BE49-F238E27FC236}">
                <a16:creationId xmlns:a16="http://schemas.microsoft.com/office/drawing/2014/main" id="{9B4E4D3D-599F-FF81-E511-4DBECF10A66E}"/>
              </a:ext>
            </a:extLst>
          </p:cNvPr>
          <p:cNvSpPr/>
          <p:nvPr/>
        </p:nvSpPr>
        <p:spPr>
          <a:xfrm>
            <a:off x="9086850" y="1536137"/>
            <a:ext cx="1609660" cy="4569388"/>
          </a:xfrm>
          <a:prstGeom prst="round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pic>
        <p:nvPicPr>
          <p:cNvPr id="32" name="Picture 31">
            <a:extLst>
              <a:ext uri="{FF2B5EF4-FFF2-40B4-BE49-F238E27FC236}">
                <a16:creationId xmlns:a16="http://schemas.microsoft.com/office/drawing/2014/main" id="{42524D5E-4EE2-1119-D01B-B74F237FC825}"/>
              </a:ext>
            </a:extLst>
          </p:cNvPr>
          <p:cNvPicPr>
            <a:picLocks noChangeAspect="1"/>
          </p:cNvPicPr>
          <p:nvPr/>
        </p:nvPicPr>
        <p:blipFill>
          <a:blip r:embed="rId4"/>
          <a:stretch>
            <a:fillRect/>
          </a:stretch>
        </p:blipFill>
        <p:spPr>
          <a:xfrm>
            <a:off x="758093" y="1365833"/>
            <a:ext cx="3375758" cy="5492167"/>
          </a:xfrm>
          <a:prstGeom prst="rect">
            <a:avLst/>
          </a:prstGeom>
        </p:spPr>
      </p:pic>
      <p:sp>
        <p:nvSpPr>
          <p:cNvPr id="33" name="Rectangle: Rounded Corners 32">
            <a:extLst>
              <a:ext uri="{FF2B5EF4-FFF2-40B4-BE49-F238E27FC236}">
                <a16:creationId xmlns:a16="http://schemas.microsoft.com/office/drawing/2014/main" id="{1E5189D7-C74F-37EB-DCC2-D55BF9E816DD}"/>
              </a:ext>
            </a:extLst>
          </p:cNvPr>
          <p:cNvSpPr/>
          <p:nvPr/>
        </p:nvSpPr>
        <p:spPr>
          <a:xfrm>
            <a:off x="2352675" y="1536137"/>
            <a:ext cx="1609660" cy="4569388"/>
          </a:xfrm>
          <a:prstGeom prst="round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4" name="Rectangle: Rounded Corners 33">
            <a:extLst>
              <a:ext uri="{FF2B5EF4-FFF2-40B4-BE49-F238E27FC236}">
                <a16:creationId xmlns:a16="http://schemas.microsoft.com/office/drawing/2014/main" id="{6DF889EB-7FC9-2304-C9C3-687D1A181FE0}"/>
              </a:ext>
            </a:extLst>
          </p:cNvPr>
          <p:cNvSpPr/>
          <p:nvPr/>
        </p:nvSpPr>
        <p:spPr>
          <a:xfrm>
            <a:off x="1367295" y="1536137"/>
            <a:ext cx="890130" cy="4569388"/>
          </a:xfrm>
          <a:prstGeom prst="round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5" name="Rectangle: Rounded Corners 34">
            <a:extLst>
              <a:ext uri="{FF2B5EF4-FFF2-40B4-BE49-F238E27FC236}">
                <a16:creationId xmlns:a16="http://schemas.microsoft.com/office/drawing/2014/main" id="{CAF0B944-82BA-492C-A3D1-C69D3E043508}"/>
              </a:ext>
            </a:extLst>
          </p:cNvPr>
          <p:cNvSpPr/>
          <p:nvPr/>
        </p:nvSpPr>
        <p:spPr>
          <a:xfrm>
            <a:off x="8156667" y="1536137"/>
            <a:ext cx="890130" cy="4569388"/>
          </a:xfrm>
          <a:prstGeom prst="round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9F44E3-6233-F495-BD71-7B7A40B5BDE9}"/>
                  </a:ext>
                </a:extLst>
              </p:cNvPr>
              <p:cNvSpPr txBox="1"/>
              <p:nvPr/>
            </p:nvSpPr>
            <p:spPr>
              <a:xfrm>
                <a:off x="4094057" y="1911313"/>
                <a:ext cx="3447039" cy="4401205"/>
              </a:xfrm>
              <a:prstGeom prst="rect">
                <a:avLst/>
              </a:prstGeom>
              <a:noFill/>
            </p:spPr>
            <p:txBody>
              <a:bodyPr wrap="square" rtlCol="0">
                <a:spAutoFit/>
              </a:bodyPr>
              <a:lstStyle/>
              <a:p>
                <a:pPr marL="285750" indent="-285750">
                  <a:buFont typeface="Arial" panose="020B0604020202020204" pitchFamily="34" charset="0"/>
                  <a:buChar char="•"/>
                </a:pPr>
                <a:r>
                  <a:rPr lang="es-AR" sz="2800" noProof="0" dirty="0"/>
                  <a:t>Comportamiento NL a baja I (V)</a:t>
                </a:r>
              </a:p>
              <a:p>
                <a:pPr marL="285750" indent="-285750">
                  <a:buFont typeface="Arial" panose="020B0604020202020204" pitchFamily="34" charset="0"/>
                  <a:buChar char="•"/>
                </a:pPr>
                <a:r>
                  <a:rPr lang="es-AR" sz="2800" noProof="0" dirty="0"/>
                  <a:t>Conducción con limitante óhmico a mayor I (V)</a:t>
                </a:r>
              </a:p>
              <a:p>
                <a:pPr marL="285750" indent="-285750">
                  <a:buFont typeface="Arial" panose="020B0604020202020204" pitchFamily="34" charset="0"/>
                  <a:buChar char="•"/>
                </a:pPr>
                <a:r>
                  <a:rPr lang="es-AR" sz="2800" noProof="0" dirty="0"/>
                  <a:t>Asociación de oxigenación (</a:t>
                </a:r>
                <a14:m>
                  <m:oMath xmlns:m="http://schemas.openxmlformats.org/officeDocument/2006/math">
                    <m:r>
                      <a:rPr lang="es-AR" sz="2800" b="0" i="1" noProof="0" smtClean="0">
                        <a:latin typeface="Cambria Math" panose="02040503050406030204" pitchFamily="18" charset="0"/>
                      </a:rPr>
                      <m:t>𝛾</m:t>
                    </m:r>
                    <m:r>
                      <a:rPr lang="es-AR" sz="2800" b="0" i="1" noProof="0" smtClean="0">
                        <a:latin typeface="Cambria Math" panose="02040503050406030204" pitchFamily="18" charset="0"/>
                      </a:rPr>
                      <m:t>&lt;1)</m:t>
                    </m:r>
                  </m:oMath>
                </a14:m>
                <a:r>
                  <a:rPr lang="es-AR" sz="2800" noProof="0" dirty="0"/>
                  <a:t> con la parte óhmica</a:t>
                </a:r>
              </a:p>
              <a:p>
                <a:pPr marL="285750" indent="-285750">
                  <a:buFont typeface="Arial" panose="020B0604020202020204" pitchFamily="34" charset="0"/>
                  <a:buChar char="•"/>
                </a:pPr>
                <a:endParaRPr lang="es-AR" sz="2800" noProof="0" dirty="0"/>
              </a:p>
              <a:p>
                <a:endParaRPr lang="es-AR" sz="2800" noProof="0" dirty="0"/>
              </a:p>
            </p:txBody>
          </p:sp>
        </mc:Choice>
        <mc:Fallback xmlns="">
          <p:sp>
            <p:nvSpPr>
              <p:cNvPr id="36" name="TextBox 35">
                <a:extLst>
                  <a:ext uri="{FF2B5EF4-FFF2-40B4-BE49-F238E27FC236}">
                    <a16:creationId xmlns:a16="http://schemas.microsoft.com/office/drawing/2014/main" id="{AD9F44E3-6233-F495-BD71-7B7A40B5BDE9}"/>
                  </a:ext>
                </a:extLst>
              </p:cNvPr>
              <p:cNvSpPr txBox="1">
                <a:spLocks noRot="1" noChangeAspect="1" noMove="1" noResize="1" noEditPoints="1" noAdjustHandles="1" noChangeArrowheads="1" noChangeShapeType="1" noTextEdit="1"/>
              </p:cNvSpPr>
              <p:nvPr/>
            </p:nvSpPr>
            <p:spPr>
              <a:xfrm>
                <a:off x="4094057" y="1911313"/>
                <a:ext cx="3447039" cy="4401205"/>
              </a:xfrm>
              <a:prstGeom prst="rect">
                <a:avLst/>
              </a:prstGeom>
              <a:blipFill>
                <a:blip r:embed="rId5"/>
                <a:stretch>
                  <a:fillRect l="-3186" t="-1385" r="-4602"/>
                </a:stretch>
              </a:blipFill>
            </p:spPr>
            <p:txBody>
              <a:bodyPr/>
              <a:lstStyle/>
              <a:p>
                <a:r>
                  <a:rPr lang="es-AR">
                    <a:noFill/>
                  </a:rPr>
                  <a:t> </a:t>
                </a:r>
              </a:p>
            </p:txBody>
          </p:sp>
        </mc:Fallback>
      </mc:AlternateContent>
    </p:spTree>
    <p:extLst>
      <p:ext uri="{BB962C8B-B14F-4D97-AF65-F5344CB8AC3E}">
        <p14:creationId xmlns:p14="http://schemas.microsoft.com/office/powerpoint/2010/main" val="721623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7949F-8603-AD6B-5CC8-A0B95C8DCBDA}"/>
              </a:ext>
            </a:extLst>
          </p:cNvPr>
          <p:cNvSpPr>
            <a:spLocks noGrp="1"/>
          </p:cNvSpPr>
          <p:nvPr>
            <p:ph type="title"/>
          </p:nvPr>
        </p:nvSpPr>
        <p:spPr>
          <a:xfrm>
            <a:off x="838199" y="365125"/>
            <a:ext cx="11153773" cy="1325563"/>
          </a:xfrm>
        </p:spPr>
        <p:txBody>
          <a:bodyPr/>
          <a:lstStyle/>
          <a:p>
            <a:r>
              <a:rPr lang="es-AR" noProof="0" dirty="0" err="1"/>
              <a:t>IVs</a:t>
            </a:r>
            <a:r>
              <a:rPr lang="es-AR" noProof="0" dirty="0"/>
              <a:t> complejas: no-linealidad y transiciones (NDR)</a:t>
            </a:r>
          </a:p>
        </p:txBody>
      </p:sp>
      <p:sp>
        <p:nvSpPr>
          <p:cNvPr id="3" name="Slide Number Placeholder 2">
            <a:extLst>
              <a:ext uri="{FF2B5EF4-FFF2-40B4-BE49-F238E27FC236}">
                <a16:creationId xmlns:a16="http://schemas.microsoft.com/office/drawing/2014/main" id="{4882C590-8CAA-A6E8-3069-80092B13B14E}"/>
              </a:ext>
            </a:extLst>
          </p:cNvPr>
          <p:cNvSpPr>
            <a:spLocks noGrp="1"/>
          </p:cNvSpPr>
          <p:nvPr>
            <p:ph type="sldNum" sz="quarter" idx="12"/>
          </p:nvPr>
        </p:nvSpPr>
        <p:spPr/>
        <p:txBody>
          <a:bodyPr/>
          <a:lstStyle/>
          <a:p>
            <a:fld id="{89651627-2ED5-481B-920F-DB1525FA561D}" type="slidenum">
              <a:rPr lang="es-AR" noProof="0" smtClean="0"/>
              <a:t>24</a:t>
            </a:fld>
            <a:endParaRPr lang="es-AR" noProof="0" dirty="0"/>
          </a:p>
        </p:txBody>
      </p:sp>
      <p:pic>
        <p:nvPicPr>
          <p:cNvPr id="9" name="Picture 8">
            <a:extLst>
              <a:ext uri="{FF2B5EF4-FFF2-40B4-BE49-F238E27FC236}">
                <a16:creationId xmlns:a16="http://schemas.microsoft.com/office/drawing/2014/main" id="{95CEFC85-6939-6DAD-F62D-5291E6C60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9884" y="1390505"/>
            <a:ext cx="3795371" cy="2710979"/>
          </a:xfrm>
          <a:prstGeom prst="rect">
            <a:avLst/>
          </a:prstGeom>
        </p:spPr>
      </p:pic>
      <p:pic>
        <p:nvPicPr>
          <p:cNvPr id="11" name="Picture 10">
            <a:extLst>
              <a:ext uri="{FF2B5EF4-FFF2-40B4-BE49-F238E27FC236}">
                <a16:creationId xmlns:a16="http://schemas.microsoft.com/office/drawing/2014/main" id="{57F4D147-CA43-2F95-5922-2B00E7AA131F}"/>
              </a:ext>
            </a:extLst>
          </p:cNvPr>
          <p:cNvPicPr>
            <a:picLocks noChangeAspect="1"/>
          </p:cNvPicPr>
          <p:nvPr/>
        </p:nvPicPr>
        <p:blipFill>
          <a:blip r:embed="rId4"/>
          <a:stretch>
            <a:fillRect/>
          </a:stretch>
        </p:blipFill>
        <p:spPr>
          <a:xfrm>
            <a:off x="0" y="1344969"/>
            <a:ext cx="3419475" cy="5513031"/>
          </a:xfrm>
          <a:prstGeom prst="rect">
            <a:avLst/>
          </a:prstGeom>
        </p:spPr>
      </p:pic>
      <p:cxnSp>
        <p:nvCxnSpPr>
          <p:cNvPr id="13" name="Straight Arrow Connector 12">
            <a:extLst>
              <a:ext uri="{FF2B5EF4-FFF2-40B4-BE49-F238E27FC236}">
                <a16:creationId xmlns:a16="http://schemas.microsoft.com/office/drawing/2014/main" id="{D811259C-7ECE-51C7-DEC8-7BDDB2A14ED4}"/>
              </a:ext>
            </a:extLst>
          </p:cNvPr>
          <p:cNvCxnSpPr>
            <a:cxnSpLocks/>
          </p:cNvCxnSpPr>
          <p:nvPr/>
        </p:nvCxnSpPr>
        <p:spPr>
          <a:xfrm>
            <a:off x="3209925" y="2019300"/>
            <a:ext cx="0" cy="4014787"/>
          </a:xfrm>
          <a:prstGeom prst="straightConnector1">
            <a:avLst/>
          </a:prstGeom>
          <a:ln w="57150">
            <a:solidFill>
              <a:schemeClr val="accent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1" name="Connector: Elbow 20">
            <a:extLst>
              <a:ext uri="{FF2B5EF4-FFF2-40B4-BE49-F238E27FC236}">
                <a16:creationId xmlns:a16="http://schemas.microsoft.com/office/drawing/2014/main" id="{614E14A9-7D42-FEA9-2FFE-C278E4711BDC}"/>
              </a:ext>
            </a:extLst>
          </p:cNvPr>
          <p:cNvCxnSpPr>
            <a:cxnSpLocks/>
          </p:cNvCxnSpPr>
          <p:nvPr/>
        </p:nvCxnSpPr>
        <p:spPr>
          <a:xfrm>
            <a:off x="3209925" y="2019300"/>
            <a:ext cx="3667125" cy="1552575"/>
          </a:xfrm>
          <a:prstGeom prst="bentConnector3">
            <a:avLst>
              <a:gd name="adj1" fmla="val 50000"/>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27396E-3752-A1C5-C464-B1C16320DB42}"/>
              </a:ext>
            </a:extLst>
          </p:cNvPr>
          <p:cNvSpPr txBox="1"/>
          <p:nvPr/>
        </p:nvSpPr>
        <p:spPr>
          <a:xfrm>
            <a:off x="3506694" y="5618491"/>
            <a:ext cx="8213435" cy="1200329"/>
          </a:xfrm>
          <a:prstGeom prst="rect">
            <a:avLst/>
          </a:prstGeom>
          <a:noFill/>
        </p:spPr>
        <p:txBody>
          <a:bodyPr wrap="square" rtlCol="0">
            <a:spAutoFit/>
          </a:bodyPr>
          <a:lstStyle/>
          <a:p>
            <a:pPr marL="342900" indent="-342900">
              <a:buFont typeface="Arial" panose="020B0604020202020204" pitchFamily="34" charset="0"/>
              <a:buChar char="•"/>
            </a:pPr>
            <a:r>
              <a:rPr lang="es-AR" sz="2400" noProof="0" dirty="0"/>
              <a:t>Aumento de corriente con disminución de tensión: NDR</a:t>
            </a:r>
          </a:p>
          <a:p>
            <a:pPr marL="342900" indent="-342900">
              <a:buFont typeface="Arial" panose="020B0604020202020204" pitchFamily="34" charset="0"/>
              <a:buChar char="•"/>
            </a:pPr>
            <a:r>
              <a:rPr lang="es-AR" sz="2400" noProof="0" dirty="0"/>
              <a:t>Posibles transiciones de Mott volátiles</a:t>
            </a:r>
          </a:p>
          <a:p>
            <a:pPr marL="342900" indent="-342900">
              <a:buFont typeface="Arial" panose="020B0604020202020204" pitchFamily="34" charset="0"/>
              <a:buChar char="•"/>
            </a:pPr>
            <a:r>
              <a:rPr lang="es-AR" sz="2400" dirty="0"/>
              <a:t>Histéresis resistiva: conmutación no volátil</a:t>
            </a:r>
            <a:endParaRPr lang="es-AR" sz="2400" noProof="0" dirty="0"/>
          </a:p>
        </p:txBody>
      </p:sp>
      <p:sp>
        <p:nvSpPr>
          <p:cNvPr id="8" name="Oval 7">
            <a:extLst>
              <a:ext uri="{FF2B5EF4-FFF2-40B4-BE49-F238E27FC236}">
                <a16:creationId xmlns:a16="http://schemas.microsoft.com/office/drawing/2014/main" id="{90558060-2906-15C7-19CA-C51ECB525843}"/>
              </a:ext>
            </a:extLst>
          </p:cNvPr>
          <p:cNvSpPr/>
          <p:nvPr/>
        </p:nvSpPr>
        <p:spPr>
          <a:xfrm>
            <a:off x="2647950" y="1279996"/>
            <a:ext cx="771525" cy="847725"/>
          </a:xfrm>
          <a:prstGeom prst="ellipse">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0" name="Oval 9">
            <a:extLst>
              <a:ext uri="{FF2B5EF4-FFF2-40B4-BE49-F238E27FC236}">
                <a16:creationId xmlns:a16="http://schemas.microsoft.com/office/drawing/2014/main" id="{D2CDBA90-6022-3B2B-51DC-3F5B0463D542}"/>
              </a:ext>
            </a:extLst>
          </p:cNvPr>
          <p:cNvSpPr/>
          <p:nvPr/>
        </p:nvSpPr>
        <p:spPr>
          <a:xfrm>
            <a:off x="329796" y="3055144"/>
            <a:ext cx="771525" cy="847725"/>
          </a:xfrm>
          <a:prstGeom prst="ellipse">
            <a:avLst/>
          </a:pr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solidFill>
                <a:srgbClr val="FF0000"/>
              </a:solidFill>
            </a:endParaRPr>
          </a:p>
        </p:txBody>
      </p:sp>
      <p:pic>
        <p:nvPicPr>
          <p:cNvPr id="22" name="Picture 21">
            <a:extLst>
              <a:ext uri="{FF2B5EF4-FFF2-40B4-BE49-F238E27FC236}">
                <a16:creationId xmlns:a16="http://schemas.microsoft.com/office/drawing/2014/main" id="{DCA21227-D5DD-F0C3-51CF-557CA6D00836}"/>
              </a:ext>
            </a:extLst>
          </p:cNvPr>
          <p:cNvPicPr>
            <a:picLocks noChangeAspect="1"/>
          </p:cNvPicPr>
          <p:nvPr/>
        </p:nvPicPr>
        <p:blipFill>
          <a:blip r:embed="rId5"/>
          <a:stretch>
            <a:fillRect/>
          </a:stretch>
        </p:blipFill>
        <p:spPr>
          <a:xfrm>
            <a:off x="7613412" y="1557007"/>
            <a:ext cx="4248792" cy="2185973"/>
          </a:xfrm>
          <a:prstGeom prst="rect">
            <a:avLst/>
          </a:prstGeom>
        </p:spPr>
      </p:pic>
      <p:pic>
        <p:nvPicPr>
          <p:cNvPr id="26" name="Picture 25">
            <a:extLst>
              <a:ext uri="{FF2B5EF4-FFF2-40B4-BE49-F238E27FC236}">
                <a16:creationId xmlns:a16="http://schemas.microsoft.com/office/drawing/2014/main" id="{B1BAC033-C687-5AC7-CC90-6FDDBA1F1283}"/>
              </a:ext>
            </a:extLst>
          </p:cNvPr>
          <p:cNvPicPr>
            <a:picLocks noChangeAspect="1"/>
          </p:cNvPicPr>
          <p:nvPr/>
        </p:nvPicPr>
        <p:blipFill>
          <a:blip r:embed="rId6"/>
          <a:stretch>
            <a:fillRect/>
          </a:stretch>
        </p:blipFill>
        <p:spPr>
          <a:xfrm>
            <a:off x="8504148" y="3691912"/>
            <a:ext cx="2467320" cy="16909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7" name="Rectangle 26">
            <a:extLst>
              <a:ext uri="{FF2B5EF4-FFF2-40B4-BE49-F238E27FC236}">
                <a16:creationId xmlns:a16="http://schemas.microsoft.com/office/drawing/2014/main" id="{97C5C617-7F02-1B99-FCCE-ADCDBA17BD21}"/>
              </a:ext>
            </a:extLst>
          </p:cNvPr>
          <p:cNvSpPr/>
          <p:nvPr/>
        </p:nvSpPr>
        <p:spPr>
          <a:xfrm>
            <a:off x="8315325" y="2781300"/>
            <a:ext cx="381000" cy="50482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29" name="Straight Connector 28">
            <a:extLst>
              <a:ext uri="{FF2B5EF4-FFF2-40B4-BE49-F238E27FC236}">
                <a16:creationId xmlns:a16="http://schemas.microsoft.com/office/drawing/2014/main" id="{8A920BD7-ECA5-67E4-4D7A-D1EEB52A1108}"/>
              </a:ext>
            </a:extLst>
          </p:cNvPr>
          <p:cNvCxnSpPr/>
          <p:nvPr/>
        </p:nvCxnSpPr>
        <p:spPr>
          <a:xfrm>
            <a:off x="8315325" y="3286125"/>
            <a:ext cx="188823" cy="4057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11EF791-B1C4-F345-F0A5-DC29E281C37C}"/>
              </a:ext>
            </a:extLst>
          </p:cNvPr>
          <p:cNvCxnSpPr>
            <a:cxnSpLocks/>
          </p:cNvCxnSpPr>
          <p:nvPr/>
        </p:nvCxnSpPr>
        <p:spPr>
          <a:xfrm>
            <a:off x="8714536" y="3265405"/>
            <a:ext cx="2256932" cy="4265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9602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3076A-A466-93ED-2CBB-8797B759759B}"/>
              </a:ext>
            </a:extLst>
          </p:cNvPr>
          <p:cNvSpPr>
            <a:spLocks noGrp="1"/>
          </p:cNvSpPr>
          <p:nvPr>
            <p:ph type="title"/>
          </p:nvPr>
        </p:nvSpPr>
        <p:spPr/>
        <p:txBody>
          <a:bodyPr/>
          <a:lstStyle/>
          <a:p>
            <a:r>
              <a:rPr lang="es-AR" noProof="0" dirty="0"/>
              <a:t>Exploraciones en corriente alterna (4W)</a:t>
            </a:r>
          </a:p>
        </p:txBody>
      </p:sp>
      <p:sp>
        <p:nvSpPr>
          <p:cNvPr id="3" name="Slide Number Placeholder 2">
            <a:extLst>
              <a:ext uri="{FF2B5EF4-FFF2-40B4-BE49-F238E27FC236}">
                <a16:creationId xmlns:a16="http://schemas.microsoft.com/office/drawing/2014/main" id="{F67DD260-0F1D-C8D7-0F01-C1D7C00A23AF}"/>
              </a:ext>
            </a:extLst>
          </p:cNvPr>
          <p:cNvSpPr>
            <a:spLocks noGrp="1"/>
          </p:cNvSpPr>
          <p:nvPr>
            <p:ph type="sldNum" sz="quarter" idx="12"/>
          </p:nvPr>
        </p:nvSpPr>
        <p:spPr/>
        <p:txBody>
          <a:bodyPr/>
          <a:lstStyle/>
          <a:p>
            <a:fld id="{89651627-2ED5-481B-920F-DB1525FA561D}" type="slidenum">
              <a:rPr lang="es-AR" noProof="0" smtClean="0"/>
              <a:t>25</a:t>
            </a:fld>
            <a:endParaRPr lang="es-AR" noProof="0" dirty="0"/>
          </a:p>
        </p:txBody>
      </p:sp>
      <p:pic>
        <p:nvPicPr>
          <p:cNvPr id="5" name="Picture 4">
            <a:extLst>
              <a:ext uri="{FF2B5EF4-FFF2-40B4-BE49-F238E27FC236}">
                <a16:creationId xmlns:a16="http://schemas.microsoft.com/office/drawing/2014/main" id="{F18888E1-8842-8434-7485-AED6A89E944F}"/>
              </a:ext>
            </a:extLst>
          </p:cNvPr>
          <p:cNvPicPr>
            <a:picLocks noChangeAspect="1"/>
          </p:cNvPicPr>
          <p:nvPr/>
        </p:nvPicPr>
        <p:blipFill>
          <a:blip r:embed="rId3"/>
          <a:stretch>
            <a:fillRect/>
          </a:stretch>
        </p:blipFill>
        <p:spPr>
          <a:xfrm>
            <a:off x="657225" y="1788648"/>
            <a:ext cx="10877550" cy="4704227"/>
          </a:xfrm>
          <a:prstGeom prst="rect">
            <a:avLst/>
          </a:prstGeom>
        </p:spPr>
      </p:pic>
      <p:sp>
        <p:nvSpPr>
          <p:cNvPr id="7" name="Rectangle: Rounded Corners 6">
            <a:extLst>
              <a:ext uri="{FF2B5EF4-FFF2-40B4-BE49-F238E27FC236}">
                <a16:creationId xmlns:a16="http://schemas.microsoft.com/office/drawing/2014/main" id="{6398AF99-9268-508F-6858-BADDF631DF8F}"/>
              </a:ext>
            </a:extLst>
          </p:cNvPr>
          <p:cNvSpPr/>
          <p:nvPr/>
        </p:nvSpPr>
        <p:spPr>
          <a:xfrm>
            <a:off x="1690687" y="4332287"/>
            <a:ext cx="6110288" cy="1685925"/>
          </a:xfrm>
          <a:prstGeom prst="round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9" name="TextBox 8">
            <a:extLst>
              <a:ext uri="{FF2B5EF4-FFF2-40B4-BE49-F238E27FC236}">
                <a16:creationId xmlns:a16="http://schemas.microsoft.com/office/drawing/2014/main" id="{405BEBE8-99F4-4747-7086-191FE5B9C4BD}"/>
              </a:ext>
            </a:extLst>
          </p:cNvPr>
          <p:cNvSpPr txBox="1"/>
          <p:nvPr/>
        </p:nvSpPr>
        <p:spPr>
          <a:xfrm>
            <a:off x="1333500" y="1457623"/>
            <a:ext cx="1400175" cy="461665"/>
          </a:xfrm>
          <a:prstGeom prst="rect">
            <a:avLst/>
          </a:prstGeom>
          <a:noFill/>
        </p:spPr>
        <p:txBody>
          <a:bodyPr wrap="square" rtlCol="0">
            <a:spAutoFit/>
          </a:bodyPr>
          <a:lstStyle/>
          <a:p>
            <a:r>
              <a:rPr lang="es-AR" sz="2400" noProof="0" dirty="0"/>
              <a:t>T=300 K</a:t>
            </a:r>
          </a:p>
        </p:txBody>
      </p:sp>
      <p:sp>
        <p:nvSpPr>
          <p:cNvPr id="4" name="Rectangle 3">
            <a:extLst>
              <a:ext uri="{FF2B5EF4-FFF2-40B4-BE49-F238E27FC236}">
                <a16:creationId xmlns:a16="http://schemas.microsoft.com/office/drawing/2014/main" id="{B12D86D6-E6BD-DAF5-C1F5-52C0380C58B2}"/>
              </a:ext>
            </a:extLst>
          </p:cNvPr>
          <p:cNvSpPr/>
          <p:nvPr/>
        </p:nvSpPr>
        <p:spPr>
          <a:xfrm>
            <a:off x="9982200" y="2207631"/>
            <a:ext cx="1371600" cy="3021594"/>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0" name="Rectangle: Rounded Corners 9">
            <a:extLst>
              <a:ext uri="{FF2B5EF4-FFF2-40B4-BE49-F238E27FC236}">
                <a16:creationId xmlns:a16="http://schemas.microsoft.com/office/drawing/2014/main" id="{EB239581-EF2E-72F5-2108-EBA62C7289A3}"/>
              </a:ext>
            </a:extLst>
          </p:cNvPr>
          <p:cNvSpPr/>
          <p:nvPr/>
        </p:nvSpPr>
        <p:spPr>
          <a:xfrm>
            <a:off x="3040856" y="2217506"/>
            <a:ext cx="2512219" cy="1563920"/>
          </a:xfrm>
          <a:prstGeom prst="round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1" name="Rectangle: Rounded Corners 10">
            <a:extLst>
              <a:ext uri="{FF2B5EF4-FFF2-40B4-BE49-F238E27FC236}">
                <a16:creationId xmlns:a16="http://schemas.microsoft.com/office/drawing/2014/main" id="{A59253CD-37D9-7443-DB34-211D4DDC64F1}"/>
              </a:ext>
            </a:extLst>
          </p:cNvPr>
          <p:cNvSpPr/>
          <p:nvPr/>
        </p:nvSpPr>
        <p:spPr>
          <a:xfrm>
            <a:off x="7569993" y="1919288"/>
            <a:ext cx="2231232" cy="3309937"/>
          </a:xfrm>
          <a:prstGeom prst="round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92340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2DEBFF8-C413-68CF-A4A7-2494B0CA2795}"/>
              </a:ext>
            </a:extLst>
          </p:cNvPr>
          <p:cNvSpPr>
            <a:spLocks noGrp="1"/>
          </p:cNvSpPr>
          <p:nvPr>
            <p:ph type="sldNum" sz="quarter" idx="12"/>
          </p:nvPr>
        </p:nvSpPr>
        <p:spPr/>
        <p:txBody>
          <a:bodyPr/>
          <a:lstStyle/>
          <a:p>
            <a:fld id="{89651627-2ED5-481B-920F-DB1525FA561D}" type="slidenum">
              <a:rPr lang="es-AR" noProof="0" smtClean="0"/>
              <a:t>26</a:t>
            </a:fld>
            <a:endParaRPr lang="es-AR" noProof="0" dirty="0"/>
          </a:p>
        </p:txBody>
      </p:sp>
      <p:pic>
        <p:nvPicPr>
          <p:cNvPr id="17" name="Picture 16">
            <a:extLst>
              <a:ext uri="{FF2B5EF4-FFF2-40B4-BE49-F238E27FC236}">
                <a16:creationId xmlns:a16="http://schemas.microsoft.com/office/drawing/2014/main" id="{BFFD83F6-81C8-34E5-34D6-461AD96C3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39" y="4022723"/>
            <a:ext cx="4048126" cy="2698751"/>
          </a:xfrm>
          <a:prstGeom prst="rect">
            <a:avLst/>
          </a:prstGeom>
        </p:spPr>
      </p:pic>
      <p:pic>
        <p:nvPicPr>
          <p:cNvPr id="19" name="Picture 18">
            <a:extLst>
              <a:ext uri="{FF2B5EF4-FFF2-40B4-BE49-F238E27FC236}">
                <a16:creationId xmlns:a16="http://schemas.microsoft.com/office/drawing/2014/main" id="{DCA1BB1B-CA43-64EC-D62B-9AEA167C2D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3765" y="4022723"/>
            <a:ext cx="4048126" cy="2698751"/>
          </a:xfrm>
          <a:prstGeom prst="rect">
            <a:avLst/>
          </a:prstGeom>
        </p:spPr>
      </p:pic>
      <p:sp>
        <p:nvSpPr>
          <p:cNvPr id="26" name="TextBox 25">
            <a:extLst>
              <a:ext uri="{FF2B5EF4-FFF2-40B4-BE49-F238E27FC236}">
                <a16:creationId xmlns:a16="http://schemas.microsoft.com/office/drawing/2014/main" id="{D5F5FF3F-E3E6-DD50-9E92-07E2259BF341}"/>
              </a:ext>
            </a:extLst>
          </p:cNvPr>
          <p:cNvSpPr txBox="1"/>
          <p:nvPr/>
        </p:nvSpPr>
        <p:spPr>
          <a:xfrm>
            <a:off x="3755759" y="3437948"/>
            <a:ext cx="1116011" cy="584775"/>
          </a:xfrm>
          <a:prstGeom prst="rect">
            <a:avLst/>
          </a:prstGeom>
          <a:noFill/>
        </p:spPr>
        <p:txBody>
          <a:bodyPr wrap="none" rtlCol="0">
            <a:spAutoFit/>
          </a:bodyPr>
          <a:lstStyle/>
          <a:p>
            <a:r>
              <a:rPr lang="es-AR" sz="3200" noProof="0" dirty="0"/>
              <a:t>300 K</a:t>
            </a:r>
          </a:p>
        </p:txBody>
      </p:sp>
      <p:pic>
        <p:nvPicPr>
          <p:cNvPr id="32" name="Picture 31">
            <a:extLst>
              <a:ext uri="{FF2B5EF4-FFF2-40B4-BE49-F238E27FC236}">
                <a16:creationId xmlns:a16="http://schemas.microsoft.com/office/drawing/2014/main" id="{75DEE692-7605-A91B-F132-06FFF440FAF8}"/>
              </a:ext>
            </a:extLst>
          </p:cNvPr>
          <p:cNvPicPr>
            <a:picLocks noChangeAspect="1"/>
          </p:cNvPicPr>
          <p:nvPr/>
        </p:nvPicPr>
        <p:blipFill>
          <a:blip r:embed="rId5"/>
          <a:stretch>
            <a:fillRect/>
          </a:stretch>
        </p:blipFill>
        <p:spPr>
          <a:xfrm>
            <a:off x="7150237" y="2398712"/>
            <a:ext cx="4825724" cy="1465631"/>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9204DBE-31A6-A58E-7EFC-4CB299ACACC3}"/>
                  </a:ext>
                </a:extLst>
              </p:cNvPr>
              <p:cNvSpPr txBox="1"/>
              <p:nvPr/>
            </p:nvSpPr>
            <p:spPr>
              <a:xfrm>
                <a:off x="507148" y="1604676"/>
                <a:ext cx="9055951" cy="954107"/>
              </a:xfrm>
              <a:prstGeom prst="rect">
                <a:avLst/>
              </a:prstGeom>
              <a:noFill/>
            </p:spPr>
            <p:txBody>
              <a:bodyPr wrap="square" rtlCol="0">
                <a:spAutoFit/>
              </a:bodyPr>
              <a:lstStyle/>
              <a:p>
                <a:pPr marL="285750" indent="-285750">
                  <a:buFont typeface="Arial" panose="020B0604020202020204" pitchFamily="34" charset="0"/>
                  <a:buChar char="•"/>
                </a:pPr>
                <a:r>
                  <a:rPr lang="es-AR" sz="2800" noProof="0" dirty="0"/>
                  <a:t> Dos estados: HRS y LRS </a:t>
                </a:r>
                <a14:m>
                  <m:oMath xmlns:m="http://schemas.openxmlformats.org/officeDocument/2006/math">
                    <m:r>
                      <a:rPr lang="es-AR" sz="2800" b="0" i="1" noProof="0" smtClean="0">
                        <a:latin typeface="Cambria Math" panose="02040503050406030204" pitchFamily="18" charset="0"/>
                      </a:rPr>
                      <m:t>→</m:t>
                    </m:r>
                  </m:oMath>
                </a14:m>
                <a:r>
                  <a:rPr lang="es-AR" sz="2800" noProof="0" dirty="0"/>
                  <a:t> nos concentramos en </a:t>
                </a:r>
                <a14:m>
                  <m:oMath xmlns:m="http://schemas.openxmlformats.org/officeDocument/2006/math">
                    <m:sSub>
                      <m:sSubPr>
                        <m:ctrlPr>
                          <a:rPr lang="es-AR" sz="2800" b="0" i="1" noProof="0" smtClean="0">
                            <a:latin typeface="Cambria Math" panose="02040503050406030204" pitchFamily="18" charset="0"/>
                          </a:rPr>
                        </m:ctrlPr>
                      </m:sSubPr>
                      <m:e>
                        <m:r>
                          <a:rPr lang="es-AR" sz="2800" b="0" i="1" noProof="0" smtClean="0">
                            <a:latin typeface="Cambria Math" panose="02040503050406030204" pitchFamily="18" charset="0"/>
                          </a:rPr>
                          <m:t>𝑉</m:t>
                        </m:r>
                      </m:e>
                      <m:sub>
                        <m:r>
                          <a:rPr lang="es-AR" sz="2800" b="0" i="1" noProof="0" smtClean="0">
                            <a:latin typeface="Cambria Math" panose="02040503050406030204" pitchFamily="18" charset="0"/>
                          </a:rPr>
                          <m:t>𝑑𝑐</m:t>
                        </m:r>
                      </m:sub>
                    </m:sSub>
                    <m:r>
                      <a:rPr lang="es-AR" sz="2800" b="0" i="1" noProof="0" smtClean="0">
                        <a:latin typeface="Cambria Math" panose="02040503050406030204" pitchFamily="18" charset="0"/>
                      </a:rPr>
                      <m:t>=0</m:t>
                    </m:r>
                  </m:oMath>
                </a14:m>
                <a:endParaRPr lang="es-AR" sz="2800" noProof="0" dirty="0"/>
              </a:p>
              <a:p>
                <a:pPr marL="342900" indent="-342900">
                  <a:buFont typeface="Arial" panose="020B0604020202020204" pitchFamily="34" charset="0"/>
                  <a:buChar char="•"/>
                </a:pPr>
                <a:r>
                  <a:rPr lang="es-AR" sz="2800" noProof="0" dirty="0"/>
                  <a:t>Inductancia a capacitancia con </a:t>
                </a:r>
                <a14:m>
                  <m:oMath xmlns:m="http://schemas.openxmlformats.org/officeDocument/2006/math">
                    <m:r>
                      <a:rPr lang="en-US" sz="2800" b="0" i="1" noProof="0" smtClean="0">
                        <a:latin typeface="Cambria Math" panose="02040503050406030204" pitchFamily="18" charset="0"/>
                      </a:rPr>
                      <m:t>𝑓</m:t>
                    </m:r>
                    <m:r>
                      <a:rPr lang="en-US" sz="2800" b="0" i="1" noProof="0" smtClean="0">
                        <a:latin typeface="Cambria Math" panose="02040503050406030204" pitchFamily="18" charset="0"/>
                      </a:rPr>
                      <m:t>, </m:t>
                    </m:r>
                    <m:sSub>
                      <m:sSubPr>
                        <m:ctrlPr>
                          <a:rPr lang="en-US" sz="2800" b="0" i="1" noProof="0" smtClean="0">
                            <a:latin typeface="Cambria Math" panose="02040503050406030204" pitchFamily="18" charset="0"/>
                          </a:rPr>
                        </m:ctrlPr>
                      </m:sSubPr>
                      <m:e>
                        <m:r>
                          <a:rPr lang="en-US" sz="2800" b="0" i="1" noProof="0" smtClean="0">
                            <a:latin typeface="Cambria Math" panose="02040503050406030204" pitchFamily="18" charset="0"/>
                          </a:rPr>
                          <m:t>𝑉</m:t>
                        </m:r>
                      </m:e>
                      <m:sub>
                        <m:r>
                          <a:rPr lang="en-US" sz="2800" b="0" i="1" noProof="0" smtClean="0">
                            <a:latin typeface="Cambria Math" panose="02040503050406030204" pitchFamily="18" charset="0"/>
                          </a:rPr>
                          <m:t>𝑑𝑐</m:t>
                        </m:r>
                      </m:sub>
                    </m:sSub>
                  </m:oMath>
                </a14:m>
                <a:endParaRPr lang="es-AR" sz="2800" noProof="0" dirty="0"/>
              </a:p>
            </p:txBody>
          </p:sp>
        </mc:Choice>
        <mc:Fallback xmlns="">
          <p:sp>
            <p:nvSpPr>
              <p:cNvPr id="2" name="TextBox 1">
                <a:extLst>
                  <a:ext uri="{FF2B5EF4-FFF2-40B4-BE49-F238E27FC236}">
                    <a16:creationId xmlns:a16="http://schemas.microsoft.com/office/drawing/2014/main" id="{F9204DBE-31A6-A58E-7EFC-4CB299ACACC3}"/>
                  </a:ext>
                </a:extLst>
              </p:cNvPr>
              <p:cNvSpPr txBox="1">
                <a:spLocks noRot="1" noChangeAspect="1" noMove="1" noResize="1" noEditPoints="1" noAdjustHandles="1" noChangeArrowheads="1" noChangeShapeType="1" noTextEdit="1"/>
              </p:cNvSpPr>
              <p:nvPr/>
            </p:nvSpPr>
            <p:spPr>
              <a:xfrm>
                <a:off x="507148" y="1604676"/>
                <a:ext cx="9055951" cy="954107"/>
              </a:xfrm>
              <a:prstGeom prst="rect">
                <a:avLst/>
              </a:prstGeom>
              <a:blipFill>
                <a:blip r:embed="rId6"/>
                <a:stretch>
                  <a:fillRect l="-1211" t="-5732" b="-17197"/>
                </a:stretch>
              </a:blipFill>
            </p:spPr>
            <p:txBody>
              <a:bodyPr/>
              <a:lstStyle/>
              <a:p>
                <a:r>
                  <a:rPr lang="es-AR">
                    <a:noFill/>
                  </a:rPr>
                  <a:t> </a:t>
                </a:r>
              </a:p>
            </p:txBody>
          </p:sp>
        </mc:Fallback>
      </mc:AlternateContent>
      <p:sp>
        <p:nvSpPr>
          <p:cNvPr id="4" name="Title 1">
            <a:extLst>
              <a:ext uri="{FF2B5EF4-FFF2-40B4-BE49-F238E27FC236}">
                <a16:creationId xmlns:a16="http://schemas.microsoft.com/office/drawing/2014/main" id="{E3F69FC0-6851-FE32-C9C4-270A8C5E4B03}"/>
              </a:ext>
            </a:extLst>
          </p:cNvPr>
          <p:cNvSpPr>
            <a:spLocks noGrp="1"/>
          </p:cNvSpPr>
          <p:nvPr>
            <p:ph type="title"/>
          </p:nvPr>
        </p:nvSpPr>
        <p:spPr>
          <a:xfrm>
            <a:off x="838200" y="365125"/>
            <a:ext cx="10858500" cy="1325563"/>
          </a:xfrm>
        </p:spPr>
        <p:txBody>
          <a:bodyPr/>
          <a:lstStyle/>
          <a:p>
            <a:r>
              <a:rPr lang="es-AR" noProof="0" dirty="0"/>
              <a:t>Evolución en temperatura de las EI 4W en X5-a</a:t>
            </a:r>
          </a:p>
        </p:txBody>
      </p:sp>
      <p:cxnSp>
        <p:nvCxnSpPr>
          <p:cNvPr id="6" name="Straight Arrow Connector 5">
            <a:extLst>
              <a:ext uri="{FF2B5EF4-FFF2-40B4-BE49-F238E27FC236}">
                <a16:creationId xmlns:a16="http://schemas.microsoft.com/office/drawing/2014/main" id="{93F54CEC-2A1A-DABE-5DA1-2EDE98B62BD3}"/>
              </a:ext>
            </a:extLst>
          </p:cNvPr>
          <p:cNvCxnSpPr/>
          <p:nvPr/>
        </p:nvCxnSpPr>
        <p:spPr>
          <a:xfrm flipV="1">
            <a:off x="4953740" y="4296792"/>
            <a:ext cx="0" cy="1970843"/>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0DE30DA-6381-24B6-9375-84BF2B7DA947}"/>
              </a:ext>
            </a:extLst>
          </p:cNvPr>
          <p:cNvCxnSpPr>
            <a:cxnSpLocks/>
          </p:cNvCxnSpPr>
          <p:nvPr/>
        </p:nvCxnSpPr>
        <p:spPr>
          <a:xfrm>
            <a:off x="4964097" y="6267635"/>
            <a:ext cx="2395491" cy="0"/>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18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5949F-E684-9B16-541B-DBE4313EB90B}"/>
              </a:ext>
            </a:extLst>
          </p:cNvPr>
          <p:cNvSpPr>
            <a:spLocks noGrp="1"/>
          </p:cNvSpPr>
          <p:nvPr>
            <p:ph type="title"/>
          </p:nvPr>
        </p:nvSpPr>
        <p:spPr/>
        <p:txBody>
          <a:bodyPr>
            <a:normAutofit/>
          </a:bodyPr>
          <a:lstStyle/>
          <a:p>
            <a:r>
              <a:rPr lang="es-AR" sz="3600" noProof="0" dirty="0"/>
              <a:t>Evolución en temperatura de las EI 4W en X5-a (cont.)</a:t>
            </a:r>
          </a:p>
        </p:txBody>
      </p:sp>
      <p:sp>
        <p:nvSpPr>
          <p:cNvPr id="3" name="Slide Number Placeholder 2">
            <a:extLst>
              <a:ext uri="{FF2B5EF4-FFF2-40B4-BE49-F238E27FC236}">
                <a16:creationId xmlns:a16="http://schemas.microsoft.com/office/drawing/2014/main" id="{E1BB5ACF-C88C-4F64-5187-1B11612E27D6}"/>
              </a:ext>
            </a:extLst>
          </p:cNvPr>
          <p:cNvSpPr>
            <a:spLocks noGrp="1"/>
          </p:cNvSpPr>
          <p:nvPr>
            <p:ph type="sldNum" sz="quarter" idx="12"/>
          </p:nvPr>
        </p:nvSpPr>
        <p:spPr/>
        <p:txBody>
          <a:bodyPr/>
          <a:lstStyle/>
          <a:p>
            <a:fld id="{89651627-2ED5-481B-920F-DB1525FA561D}" type="slidenum">
              <a:rPr lang="es-AR" noProof="0" smtClean="0"/>
              <a:t>27</a:t>
            </a:fld>
            <a:endParaRPr lang="es-AR" noProof="0" dirty="0"/>
          </a:p>
        </p:txBody>
      </p:sp>
      <p:pic>
        <p:nvPicPr>
          <p:cNvPr id="23" name="Picture 22">
            <a:extLst>
              <a:ext uri="{FF2B5EF4-FFF2-40B4-BE49-F238E27FC236}">
                <a16:creationId xmlns:a16="http://schemas.microsoft.com/office/drawing/2014/main" id="{BB5948B9-DAD7-3748-0EC9-F35161C05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746" y="2126584"/>
            <a:ext cx="3104743" cy="2069829"/>
          </a:xfrm>
          <a:prstGeom prst="rect">
            <a:avLst/>
          </a:prstGeom>
        </p:spPr>
      </p:pic>
      <p:pic>
        <p:nvPicPr>
          <p:cNvPr id="25" name="Picture 24">
            <a:extLst>
              <a:ext uri="{FF2B5EF4-FFF2-40B4-BE49-F238E27FC236}">
                <a16:creationId xmlns:a16="http://schemas.microsoft.com/office/drawing/2014/main" id="{8E4D465F-3ECF-E81E-53DE-C0974D787A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620" y="2126584"/>
            <a:ext cx="3104743" cy="2069829"/>
          </a:xfrm>
          <a:prstGeom prst="rect">
            <a:avLst/>
          </a:prstGeom>
        </p:spPr>
      </p:pic>
      <p:sp>
        <p:nvSpPr>
          <p:cNvPr id="27" name="TextBox 26">
            <a:extLst>
              <a:ext uri="{FF2B5EF4-FFF2-40B4-BE49-F238E27FC236}">
                <a16:creationId xmlns:a16="http://schemas.microsoft.com/office/drawing/2014/main" id="{6E8EC9B6-315E-DD48-2192-31E32AC34F70}"/>
              </a:ext>
            </a:extLst>
          </p:cNvPr>
          <p:cNvSpPr txBox="1"/>
          <p:nvPr/>
        </p:nvSpPr>
        <p:spPr>
          <a:xfrm>
            <a:off x="453872" y="1690688"/>
            <a:ext cx="1116011" cy="584775"/>
          </a:xfrm>
          <a:prstGeom prst="rect">
            <a:avLst/>
          </a:prstGeom>
          <a:noFill/>
        </p:spPr>
        <p:txBody>
          <a:bodyPr wrap="square" rtlCol="0">
            <a:spAutoFit/>
          </a:bodyPr>
          <a:lstStyle/>
          <a:p>
            <a:r>
              <a:rPr lang="es-AR" sz="3200" noProof="0" dirty="0"/>
              <a:t>160 K</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7414E3D-1981-40B6-F52D-038181E456F1}"/>
                  </a:ext>
                </a:extLst>
              </p:cNvPr>
              <p:cNvSpPr txBox="1"/>
              <p:nvPr/>
            </p:nvSpPr>
            <p:spPr>
              <a:xfrm>
                <a:off x="6291091" y="2126584"/>
                <a:ext cx="5911512" cy="2677656"/>
              </a:xfrm>
              <a:prstGeom prst="rect">
                <a:avLst/>
              </a:prstGeom>
              <a:noFill/>
            </p:spPr>
            <p:txBody>
              <a:bodyPr wrap="square" rtlCol="0">
                <a:spAutoFit/>
              </a:bodyPr>
              <a:lstStyle/>
              <a:p>
                <a:pPr marL="285750" indent="-285750">
                  <a:buFont typeface="Arial" panose="020B0604020202020204" pitchFamily="34" charset="0"/>
                  <a:buChar char="•"/>
                </a:pPr>
                <a:r>
                  <a:rPr lang="es-AR" sz="2400" noProof="0" dirty="0"/>
                  <a:t> Aumento de resistencia en HRS consistente con la </a:t>
                </a:r>
                <a14:m>
                  <m:oMath xmlns:m="http://schemas.openxmlformats.org/officeDocument/2006/math">
                    <m:r>
                      <a:rPr lang="es-AR" sz="2400" b="0" i="1" noProof="0" smtClean="0">
                        <a:latin typeface="Cambria Math" panose="02040503050406030204" pitchFamily="18" charset="0"/>
                      </a:rPr>
                      <m:t>𝜌</m:t>
                    </m:r>
                    <m:r>
                      <a:rPr lang="es-AR" sz="2400" b="0" i="1" noProof="0" smtClean="0">
                        <a:latin typeface="Cambria Math" panose="02040503050406030204" pitchFamily="18" charset="0"/>
                      </a:rPr>
                      <m:t>(</m:t>
                    </m:r>
                    <m:r>
                      <a:rPr lang="es-AR" sz="2400" b="0" i="1" noProof="0" smtClean="0">
                        <a:latin typeface="Cambria Math" panose="02040503050406030204" pitchFamily="18" charset="0"/>
                      </a:rPr>
                      <m:t>𝑇</m:t>
                    </m:r>
                    <m:r>
                      <a:rPr lang="es-AR" sz="2400" b="0" i="1" noProof="0" smtClean="0">
                        <a:latin typeface="Cambria Math" panose="02040503050406030204" pitchFamily="18" charset="0"/>
                      </a:rPr>
                      <m:t>)</m:t>
                    </m:r>
                  </m:oMath>
                </a14:m>
                <a:endParaRPr lang="es-AR" sz="2400" noProof="0" dirty="0"/>
              </a:p>
              <a:p>
                <a:pPr marL="285750" indent="-285750">
                  <a:buFont typeface="Arial" panose="020B0604020202020204" pitchFamily="34" charset="0"/>
                  <a:buChar char="•"/>
                </a:pPr>
                <a:r>
                  <a:rPr lang="es-AR" sz="2400" noProof="0" dirty="0"/>
                  <a:t>Cambios en la importancia de los bloques por el </a:t>
                </a:r>
                <a14:m>
                  <m:oMath xmlns:m="http://schemas.openxmlformats.org/officeDocument/2006/math">
                    <m:r>
                      <a:rPr lang="es-AR" sz="2400" b="0" i="1" noProof="0" smtClean="0">
                        <a:latin typeface="Cambria Math" panose="02040503050406030204" pitchFamily="18" charset="0"/>
                      </a:rPr>
                      <m:t>𝜏</m:t>
                    </m:r>
                    <m:r>
                      <a:rPr lang="es-AR" sz="2400" b="0" i="1" noProof="0" smtClean="0">
                        <a:latin typeface="Cambria Math" panose="02040503050406030204" pitchFamily="18" charset="0"/>
                      </a:rPr>
                      <m:t>(</m:t>
                    </m:r>
                    <m:r>
                      <a:rPr lang="es-AR" sz="2400" b="0" i="1" noProof="0" smtClean="0">
                        <a:latin typeface="Cambria Math" panose="02040503050406030204" pitchFamily="18" charset="0"/>
                      </a:rPr>
                      <m:t>𝑅</m:t>
                    </m:r>
                    <m:r>
                      <a:rPr lang="es-AR" sz="2400" b="0" i="1" noProof="0" smtClean="0">
                        <a:latin typeface="Cambria Math" panose="02040503050406030204" pitchFamily="18" charset="0"/>
                      </a:rPr>
                      <m:t>)</m:t>
                    </m:r>
                  </m:oMath>
                </a14:m>
                <a:endParaRPr lang="es-AR" sz="2400" noProof="0" dirty="0"/>
              </a:p>
              <a:p>
                <a:pPr marL="285750" indent="-285750">
                  <a:buFont typeface="Arial" panose="020B0604020202020204" pitchFamily="34" charset="0"/>
                  <a:buChar char="•"/>
                </a:pPr>
                <a:r>
                  <a:rPr lang="es-AR" sz="2400" noProof="0" dirty="0"/>
                  <a:t>Baja </a:t>
                </a:r>
                <a14:m>
                  <m:oMath xmlns:m="http://schemas.openxmlformats.org/officeDocument/2006/math">
                    <m:r>
                      <a:rPr lang="es-AR" sz="2400" b="0" i="1" noProof="0" smtClean="0">
                        <a:latin typeface="Cambria Math" panose="02040503050406030204" pitchFamily="18" charset="0"/>
                      </a:rPr>
                      <m:t>𝑇</m:t>
                    </m:r>
                    <m:r>
                      <a:rPr lang="es-AR" sz="2400" b="0" i="1" noProof="0" smtClean="0">
                        <a:latin typeface="Cambria Math" panose="02040503050406030204" pitchFamily="18" charset="0"/>
                      </a:rPr>
                      <m:t>→</m:t>
                    </m:r>
                  </m:oMath>
                </a14:m>
                <a:r>
                  <a:rPr lang="es-AR" sz="2400" noProof="0" dirty="0"/>
                  <a:t> sube </a:t>
                </a:r>
                <a14:m>
                  <m:oMath xmlns:m="http://schemas.openxmlformats.org/officeDocument/2006/math">
                    <m:r>
                      <a:rPr lang="es-AR" sz="2400" b="0" i="1" noProof="0" smtClean="0">
                        <a:latin typeface="Cambria Math" panose="02040503050406030204" pitchFamily="18" charset="0"/>
                      </a:rPr>
                      <m:t>𝑅</m:t>
                    </m:r>
                  </m:oMath>
                </a14:m>
                <a:r>
                  <a:rPr lang="es-AR" sz="2400" noProof="0" dirty="0"/>
                  <a:t> y toma relevancia el bloque de “resistencia negativa”</a:t>
                </a:r>
              </a:p>
              <a:p>
                <a:pPr marL="285750" indent="-285750">
                  <a:buFont typeface="Arial" panose="020B0604020202020204" pitchFamily="34" charset="0"/>
                  <a:buChar char="•"/>
                </a:pPr>
                <a:endParaRPr lang="es-AR" sz="2400" noProof="0" dirty="0"/>
              </a:p>
            </p:txBody>
          </p:sp>
        </mc:Choice>
        <mc:Fallback xmlns="">
          <p:sp>
            <p:nvSpPr>
              <p:cNvPr id="7" name="TextBox 6">
                <a:extLst>
                  <a:ext uri="{FF2B5EF4-FFF2-40B4-BE49-F238E27FC236}">
                    <a16:creationId xmlns:a16="http://schemas.microsoft.com/office/drawing/2014/main" id="{97414E3D-1981-40B6-F52D-038181E456F1}"/>
                  </a:ext>
                </a:extLst>
              </p:cNvPr>
              <p:cNvSpPr txBox="1">
                <a:spLocks noRot="1" noChangeAspect="1" noMove="1" noResize="1" noEditPoints="1" noAdjustHandles="1" noChangeArrowheads="1" noChangeShapeType="1" noTextEdit="1"/>
              </p:cNvSpPr>
              <p:nvPr/>
            </p:nvSpPr>
            <p:spPr>
              <a:xfrm>
                <a:off x="6291091" y="2126584"/>
                <a:ext cx="5911512" cy="2677656"/>
              </a:xfrm>
              <a:prstGeom prst="rect">
                <a:avLst/>
              </a:prstGeom>
              <a:blipFill>
                <a:blip r:embed="rId5"/>
                <a:stretch>
                  <a:fillRect l="-1340" t="-1822" r="-2062"/>
                </a:stretch>
              </a:blipFill>
            </p:spPr>
            <p:txBody>
              <a:bodyPr/>
              <a:lstStyle/>
              <a:p>
                <a:r>
                  <a:rPr lang="es-AR">
                    <a:noFill/>
                  </a:rPr>
                  <a:t> </a:t>
                </a:r>
              </a:p>
            </p:txBody>
          </p:sp>
        </mc:Fallback>
      </mc:AlternateContent>
      <p:pic>
        <p:nvPicPr>
          <p:cNvPr id="10" name="Picture 9">
            <a:extLst>
              <a:ext uri="{FF2B5EF4-FFF2-40B4-BE49-F238E27FC236}">
                <a16:creationId xmlns:a16="http://schemas.microsoft.com/office/drawing/2014/main" id="{3DF7B80B-1C5F-683B-48B3-71520BE92A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620" y="4415978"/>
            <a:ext cx="3115346" cy="2076897"/>
          </a:xfrm>
          <a:prstGeom prst="rect">
            <a:avLst/>
          </a:prstGeom>
        </p:spPr>
      </p:pic>
      <p:pic>
        <p:nvPicPr>
          <p:cNvPr id="11" name="Picture 10">
            <a:extLst>
              <a:ext uri="{FF2B5EF4-FFF2-40B4-BE49-F238E27FC236}">
                <a16:creationId xmlns:a16="http://schemas.microsoft.com/office/drawing/2014/main" id="{70CA4C26-0650-0828-4232-A385C0ED2F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5745" y="4415978"/>
            <a:ext cx="3104743" cy="2069829"/>
          </a:xfrm>
          <a:prstGeom prst="rect">
            <a:avLst/>
          </a:prstGeom>
        </p:spPr>
      </p:pic>
      <p:sp>
        <p:nvSpPr>
          <p:cNvPr id="33" name="TextBox 32">
            <a:extLst>
              <a:ext uri="{FF2B5EF4-FFF2-40B4-BE49-F238E27FC236}">
                <a16:creationId xmlns:a16="http://schemas.microsoft.com/office/drawing/2014/main" id="{B9339DE7-4037-51F3-D86D-590129A16C6D}"/>
              </a:ext>
            </a:extLst>
          </p:cNvPr>
          <p:cNvSpPr txBox="1"/>
          <p:nvPr/>
        </p:nvSpPr>
        <p:spPr>
          <a:xfrm>
            <a:off x="453872" y="4047534"/>
            <a:ext cx="907621" cy="584775"/>
          </a:xfrm>
          <a:prstGeom prst="rect">
            <a:avLst/>
          </a:prstGeom>
          <a:noFill/>
        </p:spPr>
        <p:txBody>
          <a:bodyPr wrap="none" rtlCol="0">
            <a:spAutoFit/>
          </a:bodyPr>
          <a:lstStyle/>
          <a:p>
            <a:r>
              <a:rPr lang="es-AR" sz="3200" noProof="0" dirty="0"/>
              <a:t>85 K</a:t>
            </a:r>
          </a:p>
        </p:txBody>
      </p:sp>
      <p:pic>
        <p:nvPicPr>
          <p:cNvPr id="13" name="Picture 12">
            <a:extLst>
              <a:ext uri="{FF2B5EF4-FFF2-40B4-BE49-F238E27FC236}">
                <a16:creationId xmlns:a16="http://schemas.microsoft.com/office/drawing/2014/main" id="{80C0BCB0-05E2-FAD3-BC1D-CD827F303B6C}"/>
              </a:ext>
            </a:extLst>
          </p:cNvPr>
          <p:cNvPicPr>
            <a:picLocks noChangeAspect="1"/>
          </p:cNvPicPr>
          <p:nvPr/>
        </p:nvPicPr>
        <p:blipFill>
          <a:blip r:embed="rId8"/>
          <a:stretch>
            <a:fillRect/>
          </a:stretch>
        </p:blipFill>
        <p:spPr>
          <a:xfrm>
            <a:off x="6833985" y="4632309"/>
            <a:ext cx="4825724" cy="1465631"/>
          </a:xfrm>
          <a:prstGeom prst="rect">
            <a:avLst/>
          </a:prstGeom>
        </p:spPr>
      </p:pic>
    </p:spTree>
    <p:extLst>
      <p:ext uri="{BB962C8B-B14F-4D97-AF65-F5344CB8AC3E}">
        <p14:creationId xmlns:p14="http://schemas.microsoft.com/office/powerpoint/2010/main" val="299312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276D2-ACBE-CA50-0EED-44515822A100}"/>
              </a:ext>
            </a:extLst>
          </p:cNvPr>
          <p:cNvSpPr>
            <a:spLocks noGrp="1"/>
          </p:cNvSpPr>
          <p:nvPr>
            <p:ph type="title"/>
          </p:nvPr>
        </p:nvSpPr>
        <p:spPr/>
        <p:txBody>
          <a:bodyPr/>
          <a:lstStyle/>
          <a:p>
            <a:r>
              <a:rPr lang="es-AR" noProof="0" dirty="0"/>
              <a:t>Evolución para X5-b</a:t>
            </a:r>
          </a:p>
        </p:txBody>
      </p:sp>
      <p:sp>
        <p:nvSpPr>
          <p:cNvPr id="3" name="Slide Number Placeholder 2">
            <a:extLst>
              <a:ext uri="{FF2B5EF4-FFF2-40B4-BE49-F238E27FC236}">
                <a16:creationId xmlns:a16="http://schemas.microsoft.com/office/drawing/2014/main" id="{1CBA8182-096B-9560-FD02-2D1990CAE558}"/>
              </a:ext>
            </a:extLst>
          </p:cNvPr>
          <p:cNvSpPr>
            <a:spLocks noGrp="1"/>
          </p:cNvSpPr>
          <p:nvPr>
            <p:ph type="sldNum" sz="quarter" idx="12"/>
          </p:nvPr>
        </p:nvSpPr>
        <p:spPr/>
        <p:txBody>
          <a:bodyPr/>
          <a:lstStyle/>
          <a:p>
            <a:fld id="{89651627-2ED5-481B-920F-DB1525FA561D}" type="slidenum">
              <a:rPr lang="es-AR" noProof="0" smtClean="0"/>
              <a:t>28</a:t>
            </a:fld>
            <a:endParaRPr lang="es-AR" noProof="0" dirty="0"/>
          </a:p>
        </p:txBody>
      </p:sp>
      <p:pic>
        <p:nvPicPr>
          <p:cNvPr id="5" name="Picture 4">
            <a:extLst>
              <a:ext uri="{FF2B5EF4-FFF2-40B4-BE49-F238E27FC236}">
                <a16:creationId xmlns:a16="http://schemas.microsoft.com/office/drawing/2014/main" id="{6DD9AD74-919B-58DD-208D-66F013ABD487}"/>
              </a:ext>
            </a:extLst>
          </p:cNvPr>
          <p:cNvPicPr>
            <a:picLocks noChangeAspect="1"/>
          </p:cNvPicPr>
          <p:nvPr/>
        </p:nvPicPr>
        <p:blipFill>
          <a:blip r:embed="rId3"/>
          <a:stretch>
            <a:fillRect/>
          </a:stretch>
        </p:blipFill>
        <p:spPr>
          <a:xfrm>
            <a:off x="239521" y="1722561"/>
            <a:ext cx="2798841" cy="2192492"/>
          </a:xfrm>
          <a:prstGeom prst="rect">
            <a:avLst/>
          </a:prstGeom>
        </p:spPr>
      </p:pic>
      <p:pic>
        <p:nvPicPr>
          <p:cNvPr id="7" name="Picture 6">
            <a:extLst>
              <a:ext uri="{FF2B5EF4-FFF2-40B4-BE49-F238E27FC236}">
                <a16:creationId xmlns:a16="http://schemas.microsoft.com/office/drawing/2014/main" id="{D4BD3E3A-8914-3DB3-8A41-939C8900E784}"/>
              </a:ext>
            </a:extLst>
          </p:cNvPr>
          <p:cNvPicPr>
            <a:picLocks noChangeAspect="1"/>
          </p:cNvPicPr>
          <p:nvPr/>
        </p:nvPicPr>
        <p:blipFill>
          <a:blip r:embed="rId4"/>
          <a:stretch>
            <a:fillRect/>
          </a:stretch>
        </p:blipFill>
        <p:spPr>
          <a:xfrm>
            <a:off x="3335227" y="1722561"/>
            <a:ext cx="2824227" cy="2192492"/>
          </a:xfrm>
          <a:prstGeom prst="rect">
            <a:avLst/>
          </a:prstGeom>
        </p:spPr>
      </p:pic>
      <p:pic>
        <p:nvPicPr>
          <p:cNvPr id="9" name="Picture 8">
            <a:extLst>
              <a:ext uri="{FF2B5EF4-FFF2-40B4-BE49-F238E27FC236}">
                <a16:creationId xmlns:a16="http://schemas.microsoft.com/office/drawing/2014/main" id="{249BDC83-20AC-F645-1493-F44004830A34}"/>
              </a:ext>
            </a:extLst>
          </p:cNvPr>
          <p:cNvPicPr>
            <a:picLocks noChangeAspect="1"/>
          </p:cNvPicPr>
          <p:nvPr/>
        </p:nvPicPr>
        <p:blipFill>
          <a:blip r:embed="rId5"/>
          <a:stretch>
            <a:fillRect/>
          </a:stretch>
        </p:blipFill>
        <p:spPr>
          <a:xfrm>
            <a:off x="6623965" y="1722560"/>
            <a:ext cx="3620448" cy="2384305"/>
          </a:xfrm>
          <a:prstGeom prst="rect">
            <a:avLst/>
          </a:prstGeom>
        </p:spPr>
      </p:pic>
      <p:sp>
        <p:nvSpPr>
          <p:cNvPr id="14" name="TextBox 13">
            <a:extLst>
              <a:ext uri="{FF2B5EF4-FFF2-40B4-BE49-F238E27FC236}">
                <a16:creationId xmlns:a16="http://schemas.microsoft.com/office/drawing/2014/main" id="{BAA40087-AF95-136F-DE18-DED7EB037C6D}"/>
              </a:ext>
            </a:extLst>
          </p:cNvPr>
          <p:cNvSpPr txBox="1"/>
          <p:nvPr/>
        </p:nvSpPr>
        <p:spPr>
          <a:xfrm>
            <a:off x="1691662" y="1371166"/>
            <a:ext cx="914400" cy="369332"/>
          </a:xfrm>
          <a:prstGeom prst="rect">
            <a:avLst/>
          </a:prstGeom>
          <a:noFill/>
        </p:spPr>
        <p:txBody>
          <a:bodyPr wrap="square" rtlCol="0">
            <a:spAutoFit/>
          </a:bodyPr>
          <a:lstStyle/>
          <a:p>
            <a:r>
              <a:rPr lang="es-AR" noProof="0" dirty="0"/>
              <a:t>290 K</a:t>
            </a:r>
          </a:p>
        </p:txBody>
      </p:sp>
      <p:sp>
        <p:nvSpPr>
          <p:cNvPr id="15" name="TextBox 14">
            <a:extLst>
              <a:ext uri="{FF2B5EF4-FFF2-40B4-BE49-F238E27FC236}">
                <a16:creationId xmlns:a16="http://schemas.microsoft.com/office/drawing/2014/main" id="{6AC2DF7B-B25D-7649-9577-609894710467}"/>
              </a:ext>
            </a:extLst>
          </p:cNvPr>
          <p:cNvSpPr txBox="1"/>
          <p:nvPr/>
        </p:nvSpPr>
        <p:spPr>
          <a:xfrm>
            <a:off x="8490715" y="1385099"/>
            <a:ext cx="914400" cy="369332"/>
          </a:xfrm>
          <a:prstGeom prst="rect">
            <a:avLst/>
          </a:prstGeom>
          <a:noFill/>
        </p:spPr>
        <p:txBody>
          <a:bodyPr wrap="square" rtlCol="0">
            <a:spAutoFit/>
          </a:bodyPr>
          <a:lstStyle/>
          <a:p>
            <a:r>
              <a:rPr lang="es-AR" noProof="0" dirty="0"/>
              <a:t>90 K</a:t>
            </a:r>
          </a:p>
        </p:txBody>
      </p:sp>
      <p:sp>
        <p:nvSpPr>
          <p:cNvPr id="16" name="TextBox 15">
            <a:extLst>
              <a:ext uri="{FF2B5EF4-FFF2-40B4-BE49-F238E27FC236}">
                <a16:creationId xmlns:a16="http://schemas.microsoft.com/office/drawing/2014/main" id="{A87428C3-9080-5ACF-D429-7E2052086E69}"/>
              </a:ext>
            </a:extLst>
          </p:cNvPr>
          <p:cNvSpPr txBox="1"/>
          <p:nvPr/>
        </p:nvSpPr>
        <p:spPr>
          <a:xfrm>
            <a:off x="5181600" y="1353228"/>
            <a:ext cx="914400" cy="369332"/>
          </a:xfrm>
          <a:prstGeom prst="rect">
            <a:avLst/>
          </a:prstGeom>
          <a:noFill/>
        </p:spPr>
        <p:txBody>
          <a:bodyPr wrap="square" rtlCol="0">
            <a:spAutoFit/>
          </a:bodyPr>
          <a:lstStyle/>
          <a:p>
            <a:r>
              <a:rPr lang="es-AR" noProof="0" dirty="0"/>
              <a:t>160 K</a:t>
            </a:r>
          </a:p>
        </p:txBody>
      </p:sp>
      <p:pic>
        <p:nvPicPr>
          <p:cNvPr id="6" name="Picture 5">
            <a:extLst>
              <a:ext uri="{FF2B5EF4-FFF2-40B4-BE49-F238E27FC236}">
                <a16:creationId xmlns:a16="http://schemas.microsoft.com/office/drawing/2014/main" id="{E028B665-7DC5-1AE8-C66A-F9DF90A346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744" y="3965255"/>
            <a:ext cx="3288738" cy="2192492"/>
          </a:xfrm>
          <a:prstGeom prst="rect">
            <a:avLst/>
          </a:prstGeom>
        </p:spPr>
      </p:pic>
      <p:pic>
        <p:nvPicPr>
          <p:cNvPr id="10" name="Picture 9">
            <a:extLst>
              <a:ext uri="{FF2B5EF4-FFF2-40B4-BE49-F238E27FC236}">
                <a16:creationId xmlns:a16="http://schemas.microsoft.com/office/drawing/2014/main" id="{1DBB1458-2F14-BBC2-F82A-F6C02BE5ED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5227" y="3965255"/>
            <a:ext cx="3461764" cy="2307843"/>
          </a:xfrm>
          <a:prstGeom prst="rect">
            <a:avLst/>
          </a:prstGeom>
        </p:spPr>
      </p:pic>
      <p:pic>
        <p:nvPicPr>
          <p:cNvPr id="19" name="Picture 18">
            <a:extLst>
              <a:ext uri="{FF2B5EF4-FFF2-40B4-BE49-F238E27FC236}">
                <a16:creationId xmlns:a16="http://schemas.microsoft.com/office/drawing/2014/main" id="{D1F817C6-C75F-9F89-FB5F-B6ED9602AA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3965" y="3990053"/>
            <a:ext cx="3461764" cy="2307843"/>
          </a:xfrm>
          <a:prstGeom prst="rect">
            <a:avLst/>
          </a:prstGeom>
        </p:spPr>
      </p:pic>
      <p:sp>
        <p:nvSpPr>
          <p:cNvPr id="20" name="Rectangle 19">
            <a:extLst>
              <a:ext uri="{FF2B5EF4-FFF2-40B4-BE49-F238E27FC236}">
                <a16:creationId xmlns:a16="http://schemas.microsoft.com/office/drawing/2014/main" id="{7CB04327-EBCA-E500-A449-9BB051C6A04E}"/>
              </a:ext>
            </a:extLst>
          </p:cNvPr>
          <p:cNvSpPr/>
          <p:nvPr/>
        </p:nvSpPr>
        <p:spPr>
          <a:xfrm>
            <a:off x="183744" y="1353228"/>
            <a:ext cx="6440220" cy="4804519"/>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8D4C006-A4B9-824B-EFAC-E57E38A37F4D}"/>
                  </a:ext>
                </a:extLst>
              </p:cNvPr>
              <p:cNvSpPr txBox="1"/>
              <p:nvPr/>
            </p:nvSpPr>
            <p:spPr>
              <a:xfrm>
                <a:off x="183744" y="6273098"/>
                <a:ext cx="6440221" cy="461665"/>
              </a:xfrm>
              <a:prstGeom prst="rect">
                <a:avLst/>
              </a:prstGeom>
              <a:noFill/>
            </p:spPr>
            <p:txBody>
              <a:bodyPr wrap="square" rtlCol="0">
                <a:spAutoFit/>
              </a:bodyPr>
              <a:lstStyle/>
              <a:p>
                <a:r>
                  <a:rPr lang="es-AR" sz="2400" noProof="0" dirty="0"/>
                  <a:t>Hasta </a:t>
                </a:r>
                <a14:m>
                  <m:oMath xmlns:m="http://schemas.openxmlformats.org/officeDocument/2006/math">
                    <m:r>
                      <a:rPr lang="es-AR" sz="2400" b="0" i="1" noProof="0" smtClean="0">
                        <a:latin typeface="Cambria Math" panose="02040503050406030204" pitchFamily="18" charset="0"/>
                      </a:rPr>
                      <m:t>∼</m:t>
                    </m:r>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𝑇</m:t>
                        </m:r>
                      </m:e>
                      <m:sub>
                        <m:r>
                          <a:rPr lang="es-AR" sz="2400" b="0" i="1" noProof="0" smtClean="0">
                            <a:latin typeface="Cambria Math" panose="02040503050406030204" pitchFamily="18" charset="0"/>
                          </a:rPr>
                          <m:t>𝑀𝐼</m:t>
                        </m:r>
                      </m:sub>
                    </m:sSub>
                  </m:oMath>
                </a14:m>
                <a:r>
                  <a:rPr lang="es-AR" sz="2400" noProof="0" dirty="0"/>
                  <a:t> no cambia mucho la respuesta</a:t>
                </a:r>
              </a:p>
            </p:txBody>
          </p:sp>
        </mc:Choice>
        <mc:Fallback xmlns="">
          <p:sp>
            <p:nvSpPr>
              <p:cNvPr id="21" name="TextBox 20">
                <a:extLst>
                  <a:ext uri="{FF2B5EF4-FFF2-40B4-BE49-F238E27FC236}">
                    <a16:creationId xmlns:a16="http://schemas.microsoft.com/office/drawing/2014/main" id="{E8D4C006-A4B9-824B-EFAC-E57E38A37F4D}"/>
                  </a:ext>
                </a:extLst>
              </p:cNvPr>
              <p:cNvSpPr txBox="1">
                <a:spLocks noRot="1" noChangeAspect="1" noMove="1" noResize="1" noEditPoints="1" noAdjustHandles="1" noChangeArrowheads="1" noChangeShapeType="1" noTextEdit="1"/>
              </p:cNvSpPr>
              <p:nvPr/>
            </p:nvSpPr>
            <p:spPr>
              <a:xfrm>
                <a:off x="183744" y="6273098"/>
                <a:ext cx="6440221" cy="461665"/>
              </a:xfrm>
              <a:prstGeom prst="rect">
                <a:avLst/>
              </a:prstGeom>
              <a:blipFill>
                <a:blip r:embed="rId9"/>
                <a:stretch>
                  <a:fillRect l="-1419" t="-10526" b="-28947"/>
                </a:stretch>
              </a:blipFill>
            </p:spPr>
            <p:txBody>
              <a:bodyPr/>
              <a:lstStyle/>
              <a:p>
                <a:r>
                  <a:rPr lang="es-AR">
                    <a:noFill/>
                  </a:rPr>
                  <a:t> </a:t>
                </a:r>
              </a:p>
            </p:txBody>
          </p:sp>
        </mc:Fallback>
      </mc:AlternateContent>
      <p:sp>
        <p:nvSpPr>
          <p:cNvPr id="22" name="TextBox 21">
            <a:extLst>
              <a:ext uri="{FF2B5EF4-FFF2-40B4-BE49-F238E27FC236}">
                <a16:creationId xmlns:a16="http://schemas.microsoft.com/office/drawing/2014/main" id="{56C37D4F-46EA-C564-677B-24E15FFFBDF2}"/>
              </a:ext>
            </a:extLst>
          </p:cNvPr>
          <p:cNvSpPr txBox="1"/>
          <p:nvPr/>
        </p:nvSpPr>
        <p:spPr>
          <a:xfrm>
            <a:off x="6245682" y="6273098"/>
            <a:ext cx="4729836" cy="461665"/>
          </a:xfrm>
          <a:prstGeom prst="rect">
            <a:avLst/>
          </a:prstGeom>
          <a:noFill/>
        </p:spPr>
        <p:txBody>
          <a:bodyPr wrap="square" rtlCol="0">
            <a:spAutoFit/>
          </a:bodyPr>
          <a:lstStyle/>
          <a:p>
            <a:r>
              <a:rPr lang="es-AR" sz="2400" noProof="0" dirty="0"/>
              <a:t>Por debajo ya aparecen diferencias</a:t>
            </a:r>
          </a:p>
        </p:txBody>
      </p:sp>
      <p:sp>
        <p:nvSpPr>
          <p:cNvPr id="23" name="Rectangle 22">
            <a:extLst>
              <a:ext uri="{FF2B5EF4-FFF2-40B4-BE49-F238E27FC236}">
                <a16:creationId xmlns:a16="http://schemas.microsoft.com/office/drawing/2014/main" id="{3DE1569D-F0D7-6899-F041-E81E8F51A765}"/>
              </a:ext>
            </a:extLst>
          </p:cNvPr>
          <p:cNvSpPr/>
          <p:nvPr/>
        </p:nvSpPr>
        <p:spPr>
          <a:xfrm>
            <a:off x="6636675" y="1353228"/>
            <a:ext cx="3708080" cy="4804519"/>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3444310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44200-2E53-3317-C6C1-E9F15D39DA5F}"/>
              </a:ext>
            </a:extLst>
          </p:cNvPr>
          <p:cNvSpPr>
            <a:spLocks noGrp="1"/>
          </p:cNvSpPr>
          <p:nvPr>
            <p:ph type="title"/>
          </p:nvPr>
        </p:nvSpPr>
        <p:spPr/>
        <p:txBody>
          <a:bodyPr/>
          <a:lstStyle/>
          <a:p>
            <a:r>
              <a:rPr lang="es-AR" noProof="0" dirty="0"/>
              <a:t>X5-b a temperaturas muy bajas</a:t>
            </a:r>
          </a:p>
        </p:txBody>
      </p:sp>
      <p:sp>
        <p:nvSpPr>
          <p:cNvPr id="3" name="Slide Number Placeholder 2">
            <a:extLst>
              <a:ext uri="{FF2B5EF4-FFF2-40B4-BE49-F238E27FC236}">
                <a16:creationId xmlns:a16="http://schemas.microsoft.com/office/drawing/2014/main" id="{1569B6E2-078C-8E09-8A76-FF97D21B1E29}"/>
              </a:ext>
            </a:extLst>
          </p:cNvPr>
          <p:cNvSpPr>
            <a:spLocks noGrp="1"/>
          </p:cNvSpPr>
          <p:nvPr>
            <p:ph type="sldNum" sz="quarter" idx="12"/>
          </p:nvPr>
        </p:nvSpPr>
        <p:spPr/>
        <p:txBody>
          <a:bodyPr/>
          <a:lstStyle/>
          <a:p>
            <a:fld id="{89651627-2ED5-481B-920F-DB1525FA561D}" type="slidenum">
              <a:rPr lang="es-AR" noProof="0" smtClean="0"/>
              <a:t>29</a:t>
            </a:fld>
            <a:endParaRPr lang="es-AR" noProof="0" dirty="0"/>
          </a:p>
        </p:txBody>
      </p:sp>
      <p:pic>
        <p:nvPicPr>
          <p:cNvPr id="11" name="Picture 10">
            <a:extLst>
              <a:ext uri="{FF2B5EF4-FFF2-40B4-BE49-F238E27FC236}">
                <a16:creationId xmlns:a16="http://schemas.microsoft.com/office/drawing/2014/main" id="{A5ECA995-96EB-5EDB-3B29-96EDDA894F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09275"/>
            <a:ext cx="3909045" cy="2606030"/>
          </a:xfrm>
          <a:prstGeom prst="rect">
            <a:avLst/>
          </a:prstGeom>
        </p:spPr>
      </p:pic>
      <p:pic>
        <p:nvPicPr>
          <p:cNvPr id="13" name="Picture 12">
            <a:extLst>
              <a:ext uri="{FF2B5EF4-FFF2-40B4-BE49-F238E27FC236}">
                <a16:creationId xmlns:a16="http://schemas.microsoft.com/office/drawing/2014/main" id="{945EAC83-A48B-24A1-5DBA-F07E0A9651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5380" y="2009273"/>
            <a:ext cx="4043363" cy="2695576"/>
          </a:xfrm>
          <a:prstGeom prst="rect">
            <a:avLst/>
          </a:prstGeom>
        </p:spPr>
      </p:pic>
      <p:sp>
        <p:nvSpPr>
          <p:cNvPr id="17" name="TextBox 16">
            <a:extLst>
              <a:ext uri="{FF2B5EF4-FFF2-40B4-BE49-F238E27FC236}">
                <a16:creationId xmlns:a16="http://schemas.microsoft.com/office/drawing/2014/main" id="{305BDE9A-7A08-8C3C-FA2B-55CB79F85B86}"/>
              </a:ext>
            </a:extLst>
          </p:cNvPr>
          <p:cNvSpPr txBox="1"/>
          <p:nvPr/>
        </p:nvSpPr>
        <p:spPr>
          <a:xfrm>
            <a:off x="2402681" y="1821830"/>
            <a:ext cx="914400" cy="369332"/>
          </a:xfrm>
          <a:prstGeom prst="rect">
            <a:avLst/>
          </a:prstGeom>
          <a:noFill/>
        </p:spPr>
        <p:txBody>
          <a:bodyPr wrap="square" rtlCol="0">
            <a:spAutoFit/>
          </a:bodyPr>
          <a:lstStyle/>
          <a:p>
            <a:r>
              <a:rPr lang="es-AR" noProof="0" dirty="0"/>
              <a:t>50 K</a:t>
            </a:r>
          </a:p>
        </p:txBody>
      </p:sp>
      <p:sp>
        <p:nvSpPr>
          <p:cNvPr id="18" name="TextBox 17">
            <a:extLst>
              <a:ext uri="{FF2B5EF4-FFF2-40B4-BE49-F238E27FC236}">
                <a16:creationId xmlns:a16="http://schemas.microsoft.com/office/drawing/2014/main" id="{4859127A-6BA1-F80D-2807-4EAA5303CD9B}"/>
              </a:ext>
            </a:extLst>
          </p:cNvPr>
          <p:cNvSpPr txBox="1"/>
          <p:nvPr/>
        </p:nvSpPr>
        <p:spPr>
          <a:xfrm>
            <a:off x="6569862" y="1821830"/>
            <a:ext cx="914400" cy="369332"/>
          </a:xfrm>
          <a:prstGeom prst="rect">
            <a:avLst/>
          </a:prstGeom>
          <a:noFill/>
        </p:spPr>
        <p:txBody>
          <a:bodyPr wrap="square" rtlCol="0">
            <a:spAutoFit/>
          </a:bodyPr>
          <a:lstStyle/>
          <a:p>
            <a:r>
              <a:rPr lang="es-AR" noProof="0" dirty="0"/>
              <a:t>10 K</a:t>
            </a:r>
          </a:p>
        </p:txBody>
      </p:sp>
      <p:sp>
        <p:nvSpPr>
          <p:cNvPr id="4" name="TextBox 3">
            <a:extLst>
              <a:ext uri="{FF2B5EF4-FFF2-40B4-BE49-F238E27FC236}">
                <a16:creationId xmlns:a16="http://schemas.microsoft.com/office/drawing/2014/main" id="{BF682241-ABC0-7574-7B74-8D17ED483011}"/>
              </a:ext>
            </a:extLst>
          </p:cNvPr>
          <p:cNvSpPr txBox="1"/>
          <p:nvPr/>
        </p:nvSpPr>
        <p:spPr>
          <a:xfrm>
            <a:off x="952500" y="4772025"/>
            <a:ext cx="8172450" cy="1077218"/>
          </a:xfrm>
          <a:prstGeom prst="rect">
            <a:avLst/>
          </a:prstGeom>
          <a:noFill/>
        </p:spPr>
        <p:txBody>
          <a:bodyPr wrap="square" rtlCol="0">
            <a:spAutoFit/>
          </a:bodyPr>
          <a:lstStyle/>
          <a:p>
            <a:r>
              <a:rPr lang="es-AR" sz="3200" noProof="0" dirty="0"/>
              <a:t>A muy bajas temperaturas el comportamiento se vuelve sumamente complejo</a:t>
            </a:r>
          </a:p>
        </p:txBody>
      </p:sp>
    </p:spTree>
    <p:extLst>
      <p:ext uri="{BB962C8B-B14F-4D97-AF65-F5344CB8AC3E}">
        <p14:creationId xmlns:p14="http://schemas.microsoft.com/office/powerpoint/2010/main" val="222886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EEE98-2FED-9B32-C738-A71D8F37BE43}"/>
              </a:ext>
            </a:extLst>
          </p:cNvPr>
          <p:cNvSpPr>
            <a:spLocks noGrp="1"/>
          </p:cNvSpPr>
          <p:nvPr>
            <p:ph type="title"/>
          </p:nvPr>
        </p:nvSpPr>
        <p:spPr>
          <a:xfrm>
            <a:off x="838200" y="2766218"/>
            <a:ext cx="10515600" cy="1325563"/>
          </a:xfrm>
        </p:spPr>
        <p:txBody>
          <a:bodyPr/>
          <a:lstStyle/>
          <a:p>
            <a:pPr algn="ctr"/>
            <a:r>
              <a:rPr lang="es-AR" noProof="0" dirty="0"/>
              <a:t>Motivación</a:t>
            </a:r>
          </a:p>
        </p:txBody>
      </p:sp>
      <p:sp>
        <p:nvSpPr>
          <p:cNvPr id="4" name="Slide Number Placeholder 3">
            <a:extLst>
              <a:ext uri="{FF2B5EF4-FFF2-40B4-BE49-F238E27FC236}">
                <a16:creationId xmlns:a16="http://schemas.microsoft.com/office/drawing/2014/main" id="{615EAE3E-CA2B-F5A7-1E0A-1E427AB1BE7C}"/>
              </a:ext>
            </a:extLst>
          </p:cNvPr>
          <p:cNvSpPr>
            <a:spLocks noGrp="1"/>
          </p:cNvSpPr>
          <p:nvPr>
            <p:ph type="sldNum" sz="quarter" idx="12"/>
          </p:nvPr>
        </p:nvSpPr>
        <p:spPr/>
        <p:txBody>
          <a:bodyPr/>
          <a:lstStyle/>
          <a:p>
            <a:fld id="{89651627-2ED5-481B-920F-DB1525FA561D}" type="slidenum">
              <a:rPr lang="es-AR" noProof="0" smtClean="0"/>
              <a:t>3</a:t>
            </a:fld>
            <a:endParaRPr lang="es-AR" noProof="0" dirty="0"/>
          </a:p>
        </p:txBody>
      </p:sp>
    </p:spTree>
    <p:extLst>
      <p:ext uri="{BB962C8B-B14F-4D97-AF65-F5344CB8AC3E}">
        <p14:creationId xmlns:p14="http://schemas.microsoft.com/office/powerpoint/2010/main" val="4115770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7F961-A821-7C4C-8AAC-34E68C1CE752}"/>
              </a:ext>
            </a:extLst>
          </p:cNvPr>
          <p:cNvSpPr>
            <a:spLocks noGrp="1"/>
          </p:cNvSpPr>
          <p:nvPr>
            <p:ph type="title"/>
          </p:nvPr>
        </p:nvSpPr>
        <p:spPr/>
        <p:txBody>
          <a:bodyPr/>
          <a:lstStyle/>
          <a:p>
            <a:r>
              <a:rPr lang="es-AR" noProof="0" dirty="0"/>
              <a:t>Modelado en circuito equivalente</a:t>
            </a:r>
          </a:p>
        </p:txBody>
      </p:sp>
      <p:sp>
        <p:nvSpPr>
          <p:cNvPr id="3" name="Slide Number Placeholder 2">
            <a:extLst>
              <a:ext uri="{FF2B5EF4-FFF2-40B4-BE49-F238E27FC236}">
                <a16:creationId xmlns:a16="http://schemas.microsoft.com/office/drawing/2014/main" id="{37E60069-3181-2E0E-63E4-28E090F26AE6}"/>
              </a:ext>
            </a:extLst>
          </p:cNvPr>
          <p:cNvSpPr>
            <a:spLocks noGrp="1"/>
          </p:cNvSpPr>
          <p:nvPr>
            <p:ph type="sldNum" sz="quarter" idx="12"/>
          </p:nvPr>
        </p:nvSpPr>
        <p:spPr/>
        <p:txBody>
          <a:bodyPr/>
          <a:lstStyle/>
          <a:p>
            <a:fld id="{89651627-2ED5-481B-920F-DB1525FA561D}" type="slidenum">
              <a:rPr lang="es-AR" noProof="0" smtClean="0"/>
              <a:t>30</a:t>
            </a:fld>
            <a:endParaRPr lang="es-AR" noProof="0" dirty="0"/>
          </a:p>
        </p:txBody>
      </p:sp>
      <p:pic>
        <p:nvPicPr>
          <p:cNvPr id="5" name="Picture 4">
            <a:extLst>
              <a:ext uri="{FF2B5EF4-FFF2-40B4-BE49-F238E27FC236}">
                <a16:creationId xmlns:a16="http://schemas.microsoft.com/office/drawing/2014/main" id="{E95D4019-E421-1A80-83FB-503B9FD5EE74}"/>
              </a:ext>
            </a:extLst>
          </p:cNvPr>
          <p:cNvPicPr>
            <a:picLocks noChangeAspect="1"/>
          </p:cNvPicPr>
          <p:nvPr/>
        </p:nvPicPr>
        <p:blipFill>
          <a:blip r:embed="rId3"/>
          <a:stretch>
            <a:fillRect/>
          </a:stretch>
        </p:blipFill>
        <p:spPr>
          <a:xfrm>
            <a:off x="82698" y="2038535"/>
            <a:ext cx="3920243" cy="1190625"/>
          </a:xfrm>
          <a:prstGeom prst="rect">
            <a:avLst/>
          </a:prstGeom>
        </p:spPr>
      </p:pic>
      <p:sp>
        <p:nvSpPr>
          <p:cNvPr id="18" name="TextBox 17">
            <a:extLst>
              <a:ext uri="{FF2B5EF4-FFF2-40B4-BE49-F238E27FC236}">
                <a16:creationId xmlns:a16="http://schemas.microsoft.com/office/drawing/2014/main" id="{08DBA6D8-2804-ABFC-CCEA-85BB8C9C22E9}"/>
              </a:ext>
            </a:extLst>
          </p:cNvPr>
          <p:cNvSpPr txBox="1"/>
          <p:nvPr/>
        </p:nvSpPr>
        <p:spPr>
          <a:xfrm>
            <a:off x="5286375" y="6203430"/>
            <a:ext cx="1619250" cy="523220"/>
          </a:xfrm>
          <a:prstGeom prst="rect">
            <a:avLst/>
          </a:prstGeom>
          <a:noFill/>
        </p:spPr>
        <p:txBody>
          <a:bodyPr wrap="square" rtlCol="0">
            <a:spAutoFit/>
          </a:bodyPr>
          <a:lstStyle/>
          <a:p>
            <a:pPr algn="ctr"/>
            <a:r>
              <a:rPr lang="es-AR" sz="2800" noProof="0" dirty="0"/>
              <a:t>X5-a</a:t>
            </a:r>
          </a:p>
        </p:txBody>
      </p:sp>
      <p:sp>
        <p:nvSpPr>
          <p:cNvPr id="19" name="TextBox 18">
            <a:extLst>
              <a:ext uri="{FF2B5EF4-FFF2-40B4-BE49-F238E27FC236}">
                <a16:creationId xmlns:a16="http://schemas.microsoft.com/office/drawing/2014/main" id="{F3381C6A-B299-906E-45C3-D528DFE7FBFE}"/>
              </a:ext>
            </a:extLst>
          </p:cNvPr>
          <p:cNvSpPr txBox="1"/>
          <p:nvPr/>
        </p:nvSpPr>
        <p:spPr>
          <a:xfrm>
            <a:off x="9076243" y="6198255"/>
            <a:ext cx="1619250" cy="523220"/>
          </a:xfrm>
          <a:prstGeom prst="rect">
            <a:avLst/>
          </a:prstGeom>
          <a:noFill/>
        </p:spPr>
        <p:txBody>
          <a:bodyPr wrap="square" rtlCol="0">
            <a:spAutoFit/>
          </a:bodyPr>
          <a:lstStyle/>
          <a:p>
            <a:pPr algn="ctr"/>
            <a:r>
              <a:rPr lang="es-AR" sz="2800" noProof="0" dirty="0"/>
              <a:t>X5-b</a:t>
            </a:r>
          </a:p>
        </p:txBody>
      </p:sp>
      <p:sp>
        <p:nvSpPr>
          <p:cNvPr id="20" name="Rectangle: Rounded Corners 19">
            <a:extLst>
              <a:ext uri="{FF2B5EF4-FFF2-40B4-BE49-F238E27FC236}">
                <a16:creationId xmlns:a16="http://schemas.microsoft.com/office/drawing/2014/main" id="{1B6B7E88-3E0C-8097-28D9-3CB71602428E}"/>
              </a:ext>
            </a:extLst>
          </p:cNvPr>
          <p:cNvSpPr/>
          <p:nvPr/>
        </p:nvSpPr>
        <p:spPr>
          <a:xfrm>
            <a:off x="360163" y="1891635"/>
            <a:ext cx="1237851" cy="1591008"/>
          </a:xfrm>
          <a:prstGeom prst="roundRect">
            <a:avLst/>
          </a:prstGeom>
          <a:noFill/>
          <a:ln w="57150">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AR" noProof="0" dirty="0"/>
          </a:p>
        </p:txBody>
      </p:sp>
      <p:sp>
        <p:nvSpPr>
          <p:cNvPr id="4" name="Rectangle: Rounded Corners 3">
            <a:extLst>
              <a:ext uri="{FF2B5EF4-FFF2-40B4-BE49-F238E27FC236}">
                <a16:creationId xmlns:a16="http://schemas.microsoft.com/office/drawing/2014/main" id="{38267DF9-9419-FFFA-A564-BBEFA88A6B0C}"/>
              </a:ext>
            </a:extLst>
          </p:cNvPr>
          <p:cNvSpPr/>
          <p:nvPr/>
        </p:nvSpPr>
        <p:spPr>
          <a:xfrm>
            <a:off x="1795418" y="1910500"/>
            <a:ext cx="812766" cy="1591008"/>
          </a:xfrm>
          <a:prstGeom prst="roundRect">
            <a:avLst/>
          </a:prstGeom>
          <a:noFill/>
          <a:ln w="57150">
            <a:solidFill>
              <a:srgbClr val="4E0DC3"/>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AR" noProof="0" dirty="0"/>
          </a:p>
        </p:txBody>
      </p:sp>
      <p:sp>
        <p:nvSpPr>
          <p:cNvPr id="6" name="Rectangle: Rounded Corners 5">
            <a:extLst>
              <a:ext uri="{FF2B5EF4-FFF2-40B4-BE49-F238E27FC236}">
                <a16:creationId xmlns:a16="http://schemas.microsoft.com/office/drawing/2014/main" id="{6B25228A-C15F-CE9F-3557-5E41C736DFD0}"/>
              </a:ext>
            </a:extLst>
          </p:cNvPr>
          <p:cNvSpPr/>
          <p:nvPr/>
        </p:nvSpPr>
        <p:spPr>
          <a:xfrm>
            <a:off x="2961259" y="1885802"/>
            <a:ext cx="828656" cy="1591008"/>
          </a:xfrm>
          <a:prstGeom prst="roundRect">
            <a:avLst/>
          </a:prstGeom>
          <a:noFill/>
          <a:ln w="57150">
            <a:solidFill>
              <a:schemeClr val="accent6">
                <a:lumMod val="7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AR" noProof="0" dirty="0"/>
          </a:p>
        </p:txBody>
      </p:sp>
      <p:pic>
        <p:nvPicPr>
          <p:cNvPr id="9" name="Picture 8">
            <a:extLst>
              <a:ext uri="{FF2B5EF4-FFF2-40B4-BE49-F238E27FC236}">
                <a16:creationId xmlns:a16="http://schemas.microsoft.com/office/drawing/2014/main" id="{665E6833-04F9-3527-77D4-5BD6D76D07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130" y="1374405"/>
            <a:ext cx="3789868" cy="4902898"/>
          </a:xfrm>
          <a:prstGeom prst="rect">
            <a:avLst/>
          </a:prstGeom>
        </p:spPr>
      </p:pic>
      <p:pic>
        <p:nvPicPr>
          <p:cNvPr id="11" name="Picture 10">
            <a:extLst>
              <a:ext uri="{FF2B5EF4-FFF2-40B4-BE49-F238E27FC236}">
                <a16:creationId xmlns:a16="http://schemas.microsoft.com/office/drawing/2014/main" id="{CC065D88-DAB7-CAF6-8848-12693F45AE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2998" y="1374404"/>
            <a:ext cx="3793159" cy="4902898"/>
          </a:xfrm>
          <a:prstGeom prst="rect">
            <a:avLst/>
          </a:prstGeom>
        </p:spPr>
      </p:pic>
      <p:sp>
        <p:nvSpPr>
          <p:cNvPr id="12" name="TextBox 11">
            <a:extLst>
              <a:ext uri="{FF2B5EF4-FFF2-40B4-BE49-F238E27FC236}">
                <a16:creationId xmlns:a16="http://schemas.microsoft.com/office/drawing/2014/main" id="{FE88978C-1853-604A-2D9D-4C57A672BBCC}"/>
              </a:ext>
            </a:extLst>
          </p:cNvPr>
          <p:cNvSpPr txBox="1"/>
          <p:nvPr/>
        </p:nvSpPr>
        <p:spPr>
          <a:xfrm>
            <a:off x="282328" y="3733800"/>
            <a:ext cx="3403847" cy="2308324"/>
          </a:xfrm>
          <a:prstGeom prst="rect">
            <a:avLst/>
          </a:prstGeom>
          <a:noFill/>
        </p:spPr>
        <p:txBody>
          <a:bodyPr wrap="square" rtlCol="0">
            <a:spAutoFit/>
          </a:bodyPr>
          <a:lstStyle/>
          <a:p>
            <a:pPr marL="285750" indent="-285750">
              <a:buFont typeface="Arial" panose="020B0604020202020204" pitchFamily="34" charset="0"/>
              <a:buChar char="•"/>
            </a:pPr>
            <a:r>
              <a:rPr lang="es-AR" noProof="0" dirty="0"/>
              <a:t>Bloque de inductancia química: asociado a respuesta a migraciones</a:t>
            </a:r>
          </a:p>
          <a:p>
            <a:pPr marL="285750" indent="-285750">
              <a:buFont typeface="Arial" panose="020B0604020202020204" pitchFamily="34" charset="0"/>
              <a:buChar char="•"/>
            </a:pPr>
            <a:r>
              <a:rPr lang="es-AR" noProof="0" dirty="0"/>
              <a:t>Bloque estequiométrico: información de la oxigenación del material y otros defectos</a:t>
            </a:r>
          </a:p>
          <a:p>
            <a:pPr marL="285750" indent="-285750">
              <a:buFont typeface="Arial" panose="020B0604020202020204" pitchFamily="34" charset="0"/>
              <a:buChar char="•"/>
            </a:pPr>
            <a:r>
              <a:rPr lang="es-AR" noProof="0" dirty="0"/>
              <a:t>Bloque NDR: tiene las transiciones de Mott</a:t>
            </a:r>
          </a:p>
        </p:txBody>
      </p:sp>
    </p:spTree>
    <p:extLst>
      <p:ext uri="{BB962C8B-B14F-4D97-AF65-F5344CB8AC3E}">
        <p14:creationId xmlns:p14="http://schemas.microsoft.com/office/powerpoint/2010/main" val="1254407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0D00B-E4A0-306B-F864-6598FE74418E}"/>
              </a:ext>
            </a:extLst>
          </p:cNvPr>
          <p:cNvSpPr>
            <a:spLocks noGrp="1"/>
          </p:cNvSpPr>
          <p:nvPr>
            <p:ph type="title"/>
          </p:nvPr>
        </p:nvSpPr>
        <p:spPr/>
        <p:txBody>
          <a:bodyPr/>
          <a:lstStyle/>
          <a:p>
            <a:r>
              <a:rPr lang="es-AR" noProof="0" dirty="0"/>
              <a:t>Modelado dinámico y Ec. de Duffing</a:t>
            </a:r>
          </a:p>
        </p:txBody>
      </p:sp>
      <p:pic>
        <p:nvPicPr>
          <p:cNvPr id="7" name="Picture 6">
            <a:extLst>
              <a:ext uri="{FF2B5EF4-FFF2-40B4-BE49-F238E27FC236}">
                <a16:creationId xmlns:a16="http://schemas.microsoft.com/office/drawing/2014/main" id="{4C3382FB-3C15-5444-D414-EA2148673C4C}"/>
              </a:ext>
            </a:extLst>
          </p:cNvPr>
          <p:cNvPicPr>
            <a:picLocks noChangeAspect="1"/>
          </p:cNvPicPr>
          <p:nvPr/>
        </p:nvPicPr>
        <p:blipFill>
          <a:blip r:embed="rId3"/>
          <a:stretch>
            <a:fillRect/>
          </a:stretch>
        </p:blipFill>
        <p:spPr>
          <a:xfrm>
            <a:off x="207642" y="1442156"/>
            <a:ext cx="8060058" cy="2261144"/>
          </a:xfrm>
          <a:prstGeom prst="rect">
            <a:avLst/>
          </a:prstGeom>
        </p:spPr>
      </p:pic>
      <p:pic>
        <p:nvPicPr>
          <p:cNvPr id="9" name="Picture 8">
            <a:extLst>
              <a:ext uri="{FF2B5EF4-FFF2-40B4-BE49-F238E27FC236}">
                <a16:creationId xmlns:a16="http://schemas.microsoft.com/office/drawing/2014/main" id="{11BDACF5-806D-AFAC-9B65-66D8337BC4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7304" y="1321653"/>
            <a:ext cx="3229792" cy="2535787"/>
          </a:xfrm>
          <a:prstGeom prst="rect">
            <a:avLst/>
          </a:prstGeom>
        </p:spPr>
      </p:pic>
      <p:sp>
        <p:nvSpPr>
          <p:cNvPr id="3" name="Slide Number Placeholder 2">
            <a:extLst>
              <a:ext uri="{FF2B5EF4-FFF2-40B4-BE49-F238E27FC236}">
                <a16:creationId xmlns:a16="http://schemas.microsoft.com/office/drawing/2014/main" id="{30C86F74-A5B7-D797-E8A6-A796C8B8D985}"/>
              </a:ext>
            </a:extLst>
          </p:cNvPr>
          <p:cNvSpPr>
            <a:spLocks noGrp="1"/>
          </p:cNvSpPr>
          <p:nvPr>
            <p:ph type="sldNum" sz="quarter" idx="12"/>
          </p:nvPr>
        </p:nvSpPr>
        <p:spPr/>
        <p:txBody>
          <a:bodyPr/>
          <a:lstStyle/>
          <a:p>
            <a:fld id="{89651627-2ED5-481B-920F-DB1525FA561D}" type="slidenum">
              <a:rPr lang="es-AR" noProof="0" smtClean="0"/>
              <a:t>31</a:t>
            </a:fld>
            <a:endParaRPr lang="es-AR" noProof="0" dirty="0"/>
          </a:p>
        </p:txBody>
      </p:sp>
      <p:pic>
        <p:nvPicPr>
          <p:cNvPr id="20" name="Picture 19">
            <a:extLst>
              <a:ext uri="{FF2B5EF4-FFF2-40B4-BE49-F238E27FC236}">
                <a16:creationId xmlns:a16="http://schemas.microsoft.com/office/drawing/2014/main" id="{C8C25B16-1B72-E86F-D3A6-B77218BD12C6}"/>
              </a:ext>
            </a:extLst>
          </p:cNvPr>
          <p:cNvPicPr>
            <a:picLocks noChangeAspect="1"/>
          </p:cNvPicPr>
          <p:nvPr/>
        </p:nvPicPr>
        <p:blipFill>
          <a:blip r:embed="rId5"/>
          <a:stretch>
            <a:fillRect/>
          </a:stretch>
        </p:blipFill>
        <p:spPr>
          <a:xfrm>
            <a:off x="3362326" y="5057769"/>
            <a:ext cx="4876799" cy="1481143"/>
          </a:xfrm>
          <a:prstGeom prst="rect">
            <a:avLst/>
          </a:prstGeom>
        </p:spPr>
      </p:pic>
      <p:sp>
        <p:nvSpPr>
          <p:cNvPr id="4" name="TextBox 3">
            <a:extLst>
              <a:ext uri="{FF2B5EF4-FFF2-40B4-BE49-F238E27FC236}">
                <a16:creationId xmlns:a16="http://schemas.microsoft.com/office/drawing/2014/main" id="{92F7067E-2558-A219-A495-1017106BC004}"/>
              </a:ext>
            </a:extLst>
          </p:cNvPr>
          <p:cNvSpPr txBox="1"/>
          <p:nvPr/>
        </p:nvSpPr>
        <p:spPr>
          <a:xfrm>
            <a:off x="207642" y="3857440"/>
            <a:ext cx="4364358" cy="830997"/>
          </a:xfrm>
          <a:prstGeom prst="rect">
            <a:avLst/>
          </a:prstGeom>
          <a:noFill/>
        </p:spPr>
        <p:txBody>
          <a:bodyPr wrap="square" rtlCol="0">
            <a:spAutoFit/>
          </a:bodyPr>
          <a:lstStyle/>
          <a:p>
            <a:r>
              <a:rPr lang="es-AR" sz="2400" noProof="0" dirty="0"/>
              <a:t>La frecuencia puede determinar en que estados nos encontramos</a:t>
            </a:r>
          </a:p>
        </p:txBody>
      </p:sp>
      <p:pic>
        <p:nvPicPr>
          <p:cNvPr id="6" name="Picture 5">
            <a:extLst>
              <a:ext uri="{FF2B5EF4-FFF2-40B4-BE49-F238E27FC236}">
                <a16:creationId xmlns:a16="http://schemas.microsoft.com/office/drawing/2014/main" id="{247BB35F-811A-2876-6861-CF3E793AED99}"/>
              </a:ext>
            </a:extLst>
          </p:cNvPr>
          <p:cNvPicPr>
            <a:picLocks noChangeAspect="1"/>
          </p:cNvPicPr>
          <p:nvPr/>
        </p:nvPicPr>
        <p:blipFill>
          <a:blip r:embed="rId6"/>
          <a:stretch>
            <a:fillRect/>
          </a:stretch>
        </p:blipFill>
        <p:spPr>
          <a:xfrm>
            <a:off x="5450685" y="3597530"/>
            <a:ext cx="2906710" cy="1306099"/>
          </a:xfrm>
          <a:prstGeom prst="rect">
            <a:avLst/>
          </a:prstGeom>
        </p:spPr>
      </p:pic>
      <p:pic>
        <p:nvPicPr>
          <p:cNvPr id="5" name="Picture 4">
            <a:extLst>
              <a:ext uri="{FF2B5EF4-FFF2-40B4-BE49-F238E27FC236}">
                <a16:creationId xmlns:a16="http://schemas.microsoft.com/office/drawing/2014/main" id="{1298D94A-22D0-1177-724D-329B8F8201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7304" y="3857440"/>
            <a:ext cx="3229792" cy="2535787"/>
          </a:xfrm>
          <a:prstGeom prst="rect">
            <a:avLst/>
          </a:prstGeom>
        </p:spPr>
      </p:pic>
    </p:spTree>
    <p:extLst>
      <p:ext uri="{BB962C8B-B14F-4D97-AF65-F5344CB8AC3E}">
        <p14:creationId xmlns:p14="http://schemas.microsoft.com/office/powerpoint/2010/main" val="56326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D295A0A-2893-2051-A01D-58CAB4AD3DF6}"/>
                  </a:ext>
                </a:extLst>
              </p:cNvPr>
              <p:cNvSpPr>
                <a:spLocks noGrp="1"/>
              </p:cNvSpPr>
              <p:nvPr>
                <p:ph type="title"/>
              </p:nvPr>
            </p:nvSpPr>
            <p:spPr/>
            <p:txBody>
              <a:bodyPr/>
              <a:lstStyle/>
              <a:p>
                <a14:m>
                  <m:oMath xmlns:m="http://schemas.openxmlformats.org/officeDocument/2006/math">
                    <m:sSub>
                      <m:sSubPr>
                        <m:ctrlPr>
                          <a:rPr lang="es-AR" b="0" i="1" noProof="0" smtClean="0">
                            <a:latin typeface="Cambria Math" panose="02040503050406030204" pitchFamily="18" charset="0"/>
                          </a:rPr>
                        </m:ctrlPr>
                      </m:sSubPr>
                      <m:e>
                        <m:r>
                          <a:rPr lang="es-AR" b="0" i="1" noProof="0" smtClean="0">
                            <a:latin typeface="Cambria Math" panose="02040503050406030204" pitchFamily="18" charset="0"/>
                          </a:rPr>
                          <m:t>𝑉</m:t>
                        </m:r>
                      </m:e>
                      <m:sub>
                        <m:r>
                          <a:rPr lang="es-AR" b="0" i="1" noProof="0" smtClean="0">
                            <a:latin typeface="Cambria Math" panose="02040503050406030204" pitchFamily="18" charset="0"/>
                          </a:rPr>
                          <m:t>𝑑𝑐</m:t>
                        </m:r>
                      </m:sub>
                    </m:sSub>
                  </m:oMath>
                </a14:m>
                <a:r>
                  <a:rPr lang="es-AR" noProof="0" dirty="0"/>
                  <a:t> y la dinámica de estados</a:t>
                </a:r>
              </a:p>
            </p:txBody>
          </p:sp>
        </mc:Choice>
        <mc:Fallback xmlns="">
          <p:sp>
            <p:nvSpPr>
              <p:cNvPr id="2" name="Title 1">
                <a:extLst>
                  <a:ext uri="{FF2B5EF4-FFF2-40B4-BE49-F238E27FC236}">
                    <a16:creationId xmlns:a16="http://schemas.microsoft.com/office/drawing/2014/main" id="{AD295A0A-2893-2051-A01D-58CAB4AD3DF6}"/>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s-AR">
                    <a:noFill/>
                  </a:rPr>
                  <a:t> </a:t>
                </a:r>
              </a:p>
            </p:txBody>
          </p:sp>
        </mc:Fallback>
      </mc:AlternateContent>
      <p:sp>
        <p:nvSpPr>
          <p:cNvPr id="3" name="Slide Number Placeholder 2">
            <a:extLst>
              <a:ext uri="{FF2B5EF4-FFF2-40B4-BE49-F238E27FC236}">
                <a16:creationId xmlns:a16="http://schemas.microsoft.com/office/drawing/2014/main" id="{1B1E04BE-38CE-B1AE-E3DA-7FFB55F850D5}"/>
              </a:ext>
            </a:extLst>
          </p:cNvPr>
          <p:cNvSpPr>
            <a:spLocks noGrp="1"/>
          </p:cNvSpPr>
          <p:nvPr>
            <p:ph type="sldNum" sz="quarter" idx="12"/>
          </p:nvPr>
        </p:nvSpPr>
        <p:spPr/>
        <p:txBody>
          <a:bodyPr/>
          <a:lstStyle/>
          <a:p>
            <a:fld id="{89651627-2ED5-481B-920F-DB1525FA561D}" type="slidenum">
              <a:rPr lang="es-AR" noProof="0" smtClean="0"/>
              <a:t>32</a:t>
            </a:fld>
            <a:endParaRPr lang="es-AR" noProof="0" dirty="0"/>
          </a:p>
        </p:txBody>
      </p:sp>
      <p:pic>
        <p:nvPicPr>
          <p:cNvPr id="4" name="Picture 3">
            <a:extLst>
              <a:ext uri="{FF2B5EF4-FFF2-40B4-BE49-F238E27FC236}">
                <a16:creationId xmlns:a16="http://schemas.microsoft.com/office/drawing/2014/main" id="{1F56BCB4-3DDA-2FF3-B7FC-50D8255A78E9}"/>
              </a:ext>
            </a:extLst>
          </p:cNvPr>
          <p:cNvPicPr>
            <a:picLocks noChangeAspect="1"/>
          </p:cNvPicPr>
          <p:nvPr/>
        </p:nvPicPr>
        <p:blipFill>
          <a:blip r:embed="rId4"/>
          <a:stretch>
            <a:fillRect/>
          </a:stretch>
        </p:blipFill>
        <p:spPr>
          <a:xfrm>
            <a:off x="6687410" y="2398211"/>
            <a:ext cx="5197121" cy="1578428"/>
          </a:xfrm>
          <a:prstGeom prst="rect">
            <a:avLst/>
          </a:prstGeom>
          <a:ln w="57150">
            <a:solidFill>
              <a:srgbClr val="0070C0"/>
            </a:solidFill>
          </a:ln>
        </p:spPr>
      </p:pic>
      <p:pic>
        <p:nvPicPr>
          <p:cNvPr id="7" name="Picture 6">
            <a:extLst>
              <a:ext uri="{FF2B5EF4-FFF2-40B4-BE49-F238E27FC236}">
                <a16:creationId xmlns:a16="http://schemas.microsoft.com/office/drawing/2014/main" id="{245F048B-91B8-915E-D830-EC6672421274}"/>
              </a:ext>
            </a:extLst>
          </p:cNvPr>
          <p:cNvPicPr>
            <a:picLocks noChangeAspect="1"/>
          </p:cNvPicPr>
          <p:nvPr/>
        </p:nvPicPr>
        <p:blipFill>
          <a:blip r:embed="rId4"/>
          <a:stretch>
            <a:fillRect/>
          </a:stretch>
        </p:blipFill>
        <p:spPr>
          <a:xfrm>
            <a:off x="6687413" y="4558255"/>
            <a:ext cx="5197124" cy="1578429"/>
          </a:xfrm>
          <a:prstGeom prst="rect">
            <a:avLst/>
          </a:prstGeom>
          <a:ln w="57150">
            <a:solidFill>
              <a:srgbClr val="ED7C2F"/>
            </a:solidFill>
          </a:ln>
        </p:spPr>
      </p:pic>
      <p:pic>
        <p:nvPicPr>
          <p:cNvPr id="9" name="Picture 8">
            <a:extLst>
              <a:ext uri="{FF2B5EF4-FFF2-40B4-BE49-F238E27FC236}">
                <a16:creationId xmlns:a16="http://schemas.microsoft.com/office/drawing/2014/main" id="{E0ECD7DB-7F86-664E-8426-1A30EA721411}"/>
              </a:ext>
            </a:extLst>
          </p:cNvPr>
          <p:cNvPicPr>
            <a:picLocks noChangeAspect="1"/>
          </p:cNvPicPr>
          <p:nvPr/>
        </p:nvPicPr>
        <p:blipFill>
          <a:blip r:embed="rId5"/>
          <a:stretch>
            <a:fillRect/>
          </a:stretch>
        </p:blipFill>
        <p:spPr>
          <a:xfrm>
            <a:off x="7027831" y="4558255"/>
            <a:ext cx="1718733" cy="1578429"/>
          </a:xfrm>
          <a:prstGeom prst="rect">
            <a:avLst/>
          </a:prstGeom>
        </p:spPr>
      </p:pic>
      <p:sp>
        <p:nvSpPr>
          <p:cNvPr id="5" name="Rectangle 4">
            <a:extLst>
              <a:ext uri="{FF2B5EF4-FFF2-40B4-BE49-F238E27FC236}">
                <a16:creationId xmlns:a16="http://schemas.microsoft.com/office/drawing/2014/main" id="{402617F2-A90D-6DED-218C-846CF383D3DE}"/>
              </a:ext>
            </a:extLst>
          </p:cNvPr>
          <p:cNvSpPr/>
          <p:nvPr/>
        </p:nvSpPr>
        <p:spPr>
          <a:xfrm>
            <a:off x="7027831" y="4867276"/>
            <a:ext cx="1718733" cy="108585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41B181-ABE3-5CF8-1C54-5FFB63BD652D}"/>
                  </a:ext>
                </a:extLst>
              </p:cNvPr>
              <p:cNvSpPr txBox="1"/>
              <p:nvPr/>
            </p:nvSpPr>
            <p:spPr>
              <a:xfrm>
                <a:off x="512442" y="1604308"/>
                <a:ext cx="5945508" cy="1200329"/>
              </a:xfrm>
              <a:prstGeom prst="rect">
                <a:avLst/>
              </a:prstGeom>
              <a:noFill/>
            </p:spPr>
            <p:txBody>
              <a:bodyPr wrap="square" rtlCol="0">
                <a:spAutoFit/>
              </a:bodyPr>
              <a:lstStyle/>
              <a:p>
                <a:r>
                  <a:rPr lang="es-AR" sz="2400" noProof="0" dirty="0"/>
                  <a:t>Aplicar un </a:t>
                </a:r>
                <a14:m>
                  <m:oMath xmlns:m="http://schemas.openxmlformats.org/officeDocument/2006/math">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𝑉</m:t>
                        </m:r>
                      </m:e>
                      <m:sub>
                        <m:r>
                          <a:rPr lang="es-AR" sz="2400" b="0" i="1" noProof="0" smtClean="0">
                            <a:latin typeface="Cambria Math" panose="02040503050406030204" pitchFamily="18" charset="0"/>
                          </a:rPr>
                          <m:t>𝑑𝑐</m:t>
                        </m:r>
                      </m:sub>
                    </m:sSub>
                  </m:oMath>
                </a14:m>
                <a:r>
                  <a:rPr lang="es-AR" sz="2400" noProof="0" dirty="0"/>
                  <a:t> también modifica el estado:</a:t>
                </a:r>
              </a:p>
              <a:p>
                <a:r>
                  <a:rPr lang="es-AR" sz="2400" noProof="0" dirty="0"/>
                  <a:t>el bloque de la inductancia química cambia, hasta perder relevancia a frecuencias mayores</a:t>
                </a:r>
              </a:p>
            </p:txBody>
          </p:sp>
        </mc:Choice>
        <mc:Fallback xmlns="">
          <p:sp>
            <p:nvSpPr>
              <p:cNvPr id="6" name="TextBox 5">
                <a:extLst>
                  <a:ext uri="{FF2B5EF4-FFF2-40B4-BE49-F238E27FC236}">
                    <a16:creationId xmlns:a16="http://schemas.microsoft.com/office/drawing/2014/main" id="{6D41B181-ABE3-5CF8-1C54-5FFB63BD652D}"/>
                  </a:ext>
                </a:extLst>
              </p:cNvPr>
              <p:cNvSpPr txBox="1">
                <a:spLocks noRot="1" noChangeAspect="1" noMove="1" noResize="1" noEditPoints="1" noAdjustHandles="1" noChangeArrowheads="1" noChangeShapeType="1" noTextEdit="1"/>
              </p:cNvSpPr>
              <p:nvPr/>
            </p:nvSpPr>
            <p:spPr>
              <a:xfrm>
                <a:off x="512442" y="1604308"/>
                <a:ext cx="5945508" cy="1200329"/>
              </a:xfrm>
              <a:prstGeom prst="rect">
                <a:avLst/>
              </a:prstGeom>
              <a:blipFill>
                <a:blip r:embed="rId6"/>
                <a:stretch>
                  <a:fillRect l="-1538" t="-4061" r="-821" b="-10660"/>
                </a:stretch>
              </a:blipFill>
            </p:spPr>
            <p:txBody>
              <a:bodyPr/>
              <a:lstStyle/>
              <a:p>
                <a:r>
                  <a:rPr lang="es-AR">
                    <a:noFill/>
                  </a:rPr>
                  <a:t> </a:t>
                </a:r>
              </a:p>
            </p:txBody>
          </p:sp>
        </mc:Fallback>
      </mc:AlternateContent>
      <p:pic>
        <p:nvPicPr>
          <p:cNvPr id="11" name="Picture 10">
            <a:extLst>
              <a:ext uri="{FF2B5EF4-FFF2-40B4-BE49-F238E27FC236}">
                <a16:creationId xmlns:a16="http://schemas.microsoft.com/office/drawing/2014/main" id="{4C973686-F09D-0C58-BC40-E9A2447013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2211" y="2981889"/>
            <a:ext cx="3590551" cy="3557023"/>
          </a:xfrm>
          <a:prstGeom prst="rect">
            <a:avLst/>
          </a:prstGeom>
        </p:spPr>
      </p:pic>
      <p:sp>
        <p:nvSpPr>
          <p:cNvPr id="16" name="TextBox 15">
            <a:extLst>
              <a:ext uri="{FF2B5EF4-FFF2-40B4-BE49-F238E27FC236}">
                <a16:creationId xmlns:a16="http://schemas.microsoft.com/office/drawing/2014/main" id="{B9797212-A4C3-FC8B-65FB-44BA1F34568E}"/>
              </a:ext>
            </a:extLst>
          </p:cNvPr>
          <p:cNvSpPr txBox="1"/>
          <p:nvPr/>
        </p:nvSpPr>
        <p:spPr>
          <a:xfrm>
            <a:off x="7294041" y="4068599"/>
            <a:ext cx="1344279" cy="461665"/>
          </a:xfrm>
          <a:prstGeom prst="rect">
            <a:avLst/>
          </a:prstGeom>
          <a:noFill/>
        </p:spPr>
        <p:txBody>
          <a:bodyPr wrap="none" rtlCol="0">
            <a:spAutoFit/>
          </a:bodyPr>
          <a:lstStyle/>
          <a:p>
            <a:r>
              <a:rPr lang="es-AR" sz="2400" noProof="0" dirty="0"/>
              <a:t>Dinámica</a:t>
            </a:r>
          </a:p>
        </p:txBody>
      </p:sp>
      <p:sp>
        <p:nvSpPr>
          <p:cNvPr id="24" name="Arc 23">
            <a:extLst>
              <a:ext uri="{FF2B5EF4-FFF2-40B4-BE49-F238E27FC236}">
                <a16:creationId xmlns:a16="http://schemas.microsoft.com/office/drawing/2014/main" id="{04529740-DA80-6392-0E91-727063DC9356}"/>
              </a:ext>
            </a:extLst>
          </p:cNvPr>
          <p:cNvSpPr/>
          <p:nvPr/>
        </p:nvSpPr>
        <p:spPr>
          <a:xfrm rot="2622006">
            <a:off x="7340764" y="3592521"/>
            <a:ext cx="1452523" cy="1488332"/>
          </a:xfrm>
          <a:prstGeom prst="arc">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09C8A50E-AB37-0D26-7C0B-F49355DB0403}"/>
              </a:ext>
            </a:extLst>
          </p:cNvPr>
          <p:cNvSpPr/>
          <p:nvPr/>
        </p:nvSpPr>
        <p:spPr>
          <a:xfrm rot="13397469">
            <a:off x="7000057" y="3520809"/>
            <a:ext cx="1452523" cy="1488332"/>
          </a:xfrm>
          <a:prstGeom prst="arc">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31E2BBE0-35E2-6B93-D8E7-70A74C11C7C5}"/>
                  </a:ext>
                </a:extLst>
              </p:cNvPr>
              <p:cNvSpPr txBox="1"/>
              <p:nvPr/>
            </p:nvSpPr>
            <p:spPr>
              <a:xfrm>
                <a:off x="7153776" y="5006916"/>
                <a:ext cx="1145084" cy="73866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e>
                      </m:d>
                      <m:r>
                        <a:rPr lang="en-US" sz="2400" b="0" i="1" smtClean="0">
                          <a:latin typeface="Cambria Math" panose="02040503050406030204" pitchFamily="18" charset="0"/>
                        </a:rPr>
                        <m:t>, </m:t>
                      </m:r>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e>
                      </m:d>
                      <m:r>
                        <a:rPr lang="en-US" sz="2400" b="0" i="1" smtClean="0">
                          <a:latin typeface="Cambria Math" panose="02040503050406030204" pitchFamily="18" charset="0"/>
                        </a:rPr>
                        <m:t>,</m:t>
                      </m:r>
                    </m:oMath>
                  </m:oMathPara>
                </a14:m>
                <a:endParaRPr lang="en-US" sz="24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𝐶</m:t>
                      </m:r>
                      <m:r>
                        <a:rPr lang="en-US" sz="2400" b="0" i="1" smtClean="0">
                          <a:latin typeface="Cambria Math" panose="02040503050406030204" pitchFamily="18" charset="0"/>
                        </a:rPr>
                        <m:t>(</m:t>
                      </m:r>
                      <m:r>
                        <a:rPr lang="en-US" sz="2400" b="0" i="1" smtClean="0">
                          <a:latin typeface="Cambria Math" panose="02040503050406030204" pitchFamily="18" charset="0"/>
                        </a:rPr>
                        <m:t>𝜔</m:t>
                      </m:r>
                      <m:r>
                        <a:rPr lang="en-US" sz="2400" b="0" i="1" smtClean="0">
                          <a:latin typeface="Cambria Math" panose="02040503050406030204" pitchFamily="18" charset="0"/>
                        </a:rPr>
                        <m:t>)</m:t>
                      </m:r>
                    </m:oMath>
                  </m:oMathPara>
                </a14:m>
                <a:endParaRPr lang="en-US" sz="2400" dirty="0"/>
              </a:p>
            </p:txBody>
          </p:sp>
        </mc:Choice>
        <mc:Fallback>
          <p:sp>
            <p:nvSpPr>
              <p:cNvPr id="26" name="TextBox 25">
                <a:extLst>
                  <a:ext uri="{FF2B5EF4-FFF2-40B4-BE49-F238E27FC236}">
                    <a16:creationId xmlns:a16="http://schemas.microsoft.com/office/drawing/2014/main" id="{31E2BBE0-35E2-6B93-D8E7-70A74C11C7C5}"/>
                  </a:ext>
                </a:extLst>
              </p:cNvPr>
              <p:cNvSpPr txBox="1">
                <a:spLocks noRot="1" noChangeAspect="1" noMove="1" noResize="1" noEditPoints="1" noAdjustHandles="1" noChangeArrowheads="1" noChangeShapeType="1" noTextEdit="1"/>
              </p:cNvSpPr>
              <p:nvPr/>
            </p:nvSpPr>
            <p:spPr>
              <a:xfrm>
                <a:off x="7153776" y="5006916"/>
                <a:ext cx="1145084" cy="738664"/>
              </a:xfrm>
              <a:prstGeom prst="rect">
                <a:avLst/>
              </a:prstGeom>
              <a:blipFill>
                <a:blip r:embed="rId8"/>
                <a:stretch>
                  <a:fillRect l="-9626" r="-35294" b="-16393"/>
                </a:stretch>
              </a:blipFill>
            </p:spPr>
            <p:txBody>
              <a:bodyPr/>
              <a:lstStyle/>
              <a:p>
                <a:r>
                  <a:rPr lang="en-US">
                    <a:noFill/>
                  </a:rPr>
                  <a:t> </a:t>
                </a:r>
              </a:p>
            </p:txBody>
          </p:sp>
        </mc:Fallback>
      </mc:AlternateContent>
    </p:spTree>
    <p:extLst>
      <p:ext uri="{BB962C8B-B14F-4D97-AF65-F5344CB8AC3E}">
        <p14:creationId xmlns:p14="http://schemas.microsoft.com/office/powerpoint/2010/main" val="3883636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DB6C9-0C19-79C9-6C6A-321318EF4AD0}"/>
              </a:ext>
            </a:extLst>
          </p:cNvPr>
          <p:cNvSpPr>
            <a:spLocks noGrp="1"/>
          </p:cNvSpPr>
          <p:nvPr>
            <p:ph type="title"/>
          </p:nvPr>
        </p:nvSpPr>
        <p:spPr>
          <a:xfrm>
            <a:off x="838200" y="2766218"/>
            <a:ext cx="10515600" cy="1325563"/>
          </a:xfrm>
        </p:spPr>
        <p:txBody>
          <a:bodyPr/>
          <a:lstStyle/>
          <a:p>
            <a:pPr algn="ctr"/>
            <a:r>
              <a:rPr lang="es-AR" noProof="0" dirty="0"/>
              <a:t>Conclusiones y perspectivas</a:t>
            </a:r>
          </a:p>
        </p:txBody>
      </p:sp>
      <p:sp>
        <p:nvSpPr>
          <p:cNvPr id="3" name="Slide Number Placeholder 2">
            <a:extLst>
              <a:ext uri="{FF2B5EF4-FFF2-40B4-BE49-F238E27FC236}">
                <a16:creationId xmlns:a16="http://schemas.microsoft.com/office/drawing/2014/main" id="{E0B7E24D-A554-4E84-5B10-46A021BF125F}"/>
              </a:ext>
            </a:extLst>
          </p:cNvPr>
          <p:cNvSpPr>
            <a:spLocks noGrp="1"/>
          </p:cNvSpPr>
          <p:nvPr>
            <p:ph type="sldNum" sz="quarter" idx="12"/>
          </p:nvPr>
        </p:nvSpPr>
        <p:spPr/>
        <p:txBody>
          <a:bodyPr/>
          <a:lstStyle/>
          <a:p>
            <a:fld id="{89651627-2ED5-481B-920F-DB1525FA561D}" type="slidenum">
              <a:rPr lang="es-AR" noProof="0" smtClean="0"/>
              <a:t>33</a:t>
            </a:fld>
            <a:endParaRPr lang="es-AR" noProof="0" dirty="0"/>
          </a:p>
        </p:txBody>
      </p:sp>
    </p:spTree>
    <p:extLst>
      <p:ext uri="{BB962C8B-B14F-4D97-AF65-F5344CB8AC3E}">
        <p14:creationId xmlns:p14="http://schemas.microsoft.com/office/powerpoint/2010/main" val="2771058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BF7628-9BD7-38B0-CCF6-AA8EA36BD088}"/>
              </a:ext>
            </a:extLst>
          </p:cNvPr>
          <p:cNvSpPr>
            <a:spLocks noGrp="1"/>
          </p:cNvSpPr>
          <p:nvPr>
            <p:ph idx="1"/>
          </p:nvPr>
        </p:nvSpPr>
        <p:spPr>
          <a:xfrm>
            <a:off x="838200" y="552451"/>
            <a:ext cx="10515600" cy="3619500"/>
          </a:xfrm>
        </p:spPr>
        <p:txBody>
          <a:bodyPr/>
          <a:lstStyle/>
          <a:p>
            <a:r>
              <a:rPr lang="es-AR" noProof="0" dirty="0"/>
              <a:t>La caracterización del SIO fue exitosa, generalmente replicando los comportamientos esperados pero mostrando la existencia de una novedosa memoria no volátil.</a:t>
            </a:r>
          </a:p>
          <a:p>
            <a:r>
              <a:rPr lang="es-AR" noProof="0" dirty="0"/>
              <a:t>La respuesta del sistema es de gran complejidad: </a:t>
            </a:r>
            <a:r>
              <a:rPr lang="es-AR" noProof="0" dirty="0" err="1"/>
              <a:t>NL+óhmico</a:t>
            </a:r>
            <a:r>
              <a:rPr lang="es-AR" noProof="0" dirty="0"/>
              <a:t>, R dinámica y transición de Mott (volatilidad y no volatilidad).</a:t>
            </a:r>
          </a:p>
          <a:p>
            <a:r>
              <a:rPr lang="es-AR" noProof="0" dirty="0"/>
              <a:t>La respuesta alterna evidenció la existencia de tres bloques: un bloque “Duffing” (ligado al movimiento de oxígenos), otro asociado al contenido de oxígeno y un tercero ligado a la transición de Mott.</a:t>
            </a:r>
          </a:p>
          <a:p>
            <a:endParaRPr lang="es-AR" noProof="0" dirty="0"/>
          </a:p>
          <a:p>
            <a:pPr marL="0" indent="0">
              <a:buNone/>
            </a:pPr>
            <a:endParaRPr lang="es-AR" noProof="0" dirty="0"/>
          </a:p>
        </p:txBody>
      </p:sp>
      <p:sp>
        <p:nvSpPr>
          <p:cNvPr id="4" name="Slide Number Placeholder 3">
            <a:extLst>
              <a:ext uri="{FF2B5EF4-FFF2-40B4-BE49-F238E27FC236}">
                <a16:creationId xmlns:a16="http://schemas.microsoft.com/office/drawing/2014/main" id="{14E4F057-65C1-77FB-8418-BB981F7C0283}"/>
              </a:ext>
            </a:extLst>
          </p:cNvPr>
          <p:cNvSpPr>
            <a:spLocks noGrp="1"/>
          </p:cNvSpPr>
          <p:nvPr>
            <p:ph type="sldNum" sz="quarter" idx="12"/>
          </p:nvPr>
        </p:nvSpPr>
        <p:spPr/>
        <p:txBody>
          <a:bodyPr/>
          <a:lstStyle/>
          <a:p>
            <a:fld id="{89651627-2ED5-481B-920F-DB1525FA561D}" type="slidenum">
              <a:rPr lang="es-AR" noProof="0" smtClean="0"/>
              <a:t>34</a:t>
            </a:fld>
            <a:endParaRPr lang="es-AR" noProof="0" dirty="0"/>
          </a:p>
        </p:txBody>
      </p:sp>
      <p:sp>
        <p:nvSpPr>
          <p:cNvPr id="5" name="TextBox 4">
            <a:extLst>
              <a:ext uri="{FF2B5EF4-FFF2-40B4-BE49-F238E27FC236}">
                <a16:creationId xmlns:a16="http://schemas.microsoft.com/office/drawing/2014/main" id="{0A07A102-0D89-30E8-645A-2BF080EA8F07}"/>
              </a:ext>
            </a:extLst>
          </p:cNvPr>
          <p:cNvSpPr txBox="1"/>
          <p:nvPr/>
        </p:nvSpPr>
        <p:spPr>
          <a:xfrm>
            <a:off x="838199" y="4562474"/>
            <a:ext cx="10515599" cy="1815882"/>
          </a:xfrm>
          <a:prstGeom prst="rect">
            <a:avLst/>
          </a:prstGeom>
          <a:noFill/>
        </p:spPr>
        <p:txBody>
          <a:bodyPr wrap="square" rtlCol="0">
            <a:spAutoFit/>
          </a:bodyPr>
          <a:lstStyle/>
          <a:p>
            <a:r>
              <a:rPr lang="es-AR" sz="2800" noProof="0" dirty="0"/>
              <a:t>Perspectivas: </a:t>
            </a:r>
          </a:p>
          <a:p>
            <a:pPr marL="457200" indent="-457200">
              <a:buFont typeface="Arial" panose="020B0604020202020204" pitchFamily="34" charset="0"/>
              <a:buChar char="•"/>
            </a:pPr>
            <a:r>
              <a:rPr lang="es-AR" sz="2800" dirty="0"/>
              <a:t>Cristales con diferentes estequiometrías y/o defectos</a:t>
            </a:r>
          </a:p>
          <a:p>
            <a:pPr marL="457200" indent="-457200">
              <a:buFont typeface="Arial" panose="020B0604020202020204" pitchFamily="34" charset="0"/>
              <a:buChar char="•"/>
            </a:pPr>
            <a:r>
              <a:rPr lang="es-AR" sz="2800" noProof="0" dirty="0"/>
              <a:t>Expandir el modelado por la ecuación de Duffing: mayor resolución temporal, verificación de la dinámica</a:t>
            </a:r>
          </a:p>
        </p:txBody>
      </p:sp>
    </p:spTree>
    <p:extLst>
      <p:ext uri="{BB962C8B-B14F-4D97-AF65-F5344CB8AC3E}">
        <p14:creationId xmlns:p14="http://schemas.microsoft.com/office/powerpoint/2010/main" val="957091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147685-4064-246D-9B3F-4261B8261FCB}"/>
              </a:ext>
            </a:extLst>
          </p:cNvPr>
          <p:cNvSpPr>
            <a:spLocks noGrp="1"/>
          </p:cNvSpPr>
          <p:nvPr>
            <p:ph type="title"/>
          </p:nvPr>
        </p:nvSpPr>
        <p:spPr>
          <a:xfrm>
            <a:off x="838200" y="2040136"/>
            <a:ext cx="10515600" cy="2777728"/>
          </a:xfrm>
        </p:spPr>
        <p:txBody>
          <a:bodyPr>
            <a:normAutofit/>
          </a:bodyPr>
          <a:lstStyle/>
          <a:p>
            <a:pPr algn="ctr"/>
            <a:r>
              <a:rPr lang="es-AR" noProof="0" dirty="0"/>
              <a:t>Fin</a:t>
            </a:r>
            <a:br>
              <a:rPr lang="es-AR" noProof="0" dirty="0"/>
            </a:br>
            <a:r>
              <a:rPr lang="es-AR" noProof="0" dirty="0"/>
              <a:t>¡Gracias por asistir!</a:t>
            </a:r>
            <a:br>
              <a:rPr lang="es-AR" noProof="0" dirty="0"/>
            </a:br>
            <a:endParaRPr lang="es-AR" noProof="0" dirty="0"/>
          </a:p>
        </p:txBody>
      </p:sp>
      <p:sp>
        <p:nvSpPr>
          <p:cNvPr id="4" name="Slide Number Placeholder 3">
            <a:extLst>
              <a:ext uri="{FF2B5EF4-FFF2-40B4-BE49-F238E27FC236}">
                <a16:creationId xmlns:a16="http://schemas.microsoft.com/office/drawing/2014/main" id="{616324FB-BF01-4A1D-02EB-38797D85B20B}"/>
              </a:ext>
            </a:extLst>
          </p:cNvPr>
          <p:cNvSpPr>
            <a:spLocks noGrp="1"/>
          </p:cNvSpPr>
          <p:nvPr>
            <p:ph type="sldNum" sz="quarter" idx="12"/>
          </p:nvPr>
        </p:nvSpPr>
        <p:spPr/>
        <p:txBody>
          <a:bodyPr/>
          <a:lstStyle/>
          <a:p>
            <a:fld id="{89651627-2ED5-481B-920F-DB1525FA561D}" type="slidenum">
              <a:rPr lang="es-AR" noProof="0" smtClean="0"/>
              <a:t>35</a:t>
            </a:fld>
            <a:endParaRPr lang="es-AR" noProof="0" dirty="0"/>
          </a:p>
        </p:txBody>
      </p:sp>
    </p:spTree>
    <p:extLst>
      <p:ext uri="{BB962C8B-B14F-4D97-AF65-F5344CB8AC3E}">
        <p14:creationId xmlns:p14="http://schemas.microsoft.com/office/powerpoint/2010/main" val="718814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7520-482B-4A2A-4FE8-83898CAFC6CC}"/>
              </a:ext>
            </a:extLst>
          </p:cNvPr>
          <p:cNvSpPr>
            <a:spLocks noGrp="1"/>
          </p:cNvSpPr>
          <p:nvPr>
            <p:ph type="title"/>
          </p:nvPr>
        </p:nvSpPr>
        <p:spPr/>
        <p:txBody>
          <a:bodyPr/>
          <a:lstStyle/>
          <a:p>
            <a:r>
              <a:rPr lang="es-AR" noProof="0" dirty="0"/>
              <a:t>Agradecimientos</a:t>
            </a:r>
          </a:p>
        </p:txBody>
      </p:sp>
      <p:sp>
        <p:nvSpPr>
          <p:cNvPr id="4" name="Slide Number Placeholder 3">
            <a:extLst>
              <a:ext uri="{FF2B5EF4-FFF2-40B4-BE49-F238E27FC236}">
                <a16:creationId xmlns:a16="http://schemas.microsoft.com/office/drawing/2014/main" id="{738308CD-18F4-5815-BFDF-A6054D641F6C}"/>
              </a:ext>
            </a:extLst>
          </p:cNvPr>
          <p:cNvSpPr>
            <a:spLocks noGrp="1"/>
          </p:cNvSpPr>
          <p:nvPr>
            <p:ph type="sldNum" sz="quarter" idx="12"/>
          </p:nvPr>
        </p:nvSpPr>
        <p:spPr/>
        <p:txBody>
          <a:bodyPr/>
          <a:lstStyle/>
          <a:p>
            <a:fld id="{89651627-2ED5-481B-920F-DB1525FA561D}" type="slidenum">
              <a:rPr lang="es-AR" noProof="0" smtClean="0"/>
              <a:t>36</a:t>
            </a:fld>
            <a:endParaRPr lang="es-AR" noProof="0" dirty="0"/>
          </a:p>
        </p:txBody>
      </p:sp>
      <p:pic>
        <p:nvPicPr>
          <p:cNvPr id="1028" name="Picture 4" descr="Sos Groso, Sabelo">
            <a:hlinkClick r:id="rId2"/>
            <a:extLst>
              <a:ext uri="{FF2B5EF4-FFF2-40B4-BE49-F238E27FC236}">
                <a16:creationId xmlns:a16="http://schemas.microsoft.com/office/drawing/2014/main" id="{881C36D6-231C-A1A4-215D-D67CF2812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4318" y="1690688"/>
            <a:ext cx="4043363" cy="404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99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CEA74E-60D4-4249-E2C5-2EC9EF6C6791}"/>
              </a:ext>
            </a:extLst>
          </p:cNvPr>
          <p:cNvSpPr>
            <a:spLocks noGrp="1"/>
          </p:cNvSpPr>
          <p:nvPr>
            <p:ph type="sldNum" sz="quarter" idx="12"/>
          </p:nvPr>
        </p:nvSpPr>
        <p:spPr/>
        <p:txBody>
          <a:bodyPr/>
          <a:lstStyle/>
          <a:p>
            <a:fld id="{89651627-2ED5-481B-920F-DB1525FA561D}" type="slidenum">
              <a:rPr lang="es-AR" noProof="0" smtClean="0"/>
              <a:t>4</a:t>
            </a:fld>
            <a:endParaRPr lang="es-AR" noProof="0" dirty="0"/>
          </a:p>
        </p:txBody>
      </p:sp>
      <p:sp>
        <p:nvSpPr>
          <p:cNvPr id="20" name="Arrow: Right 19">
            <a:extLst>
              <a:ext uri="{FF2B5EF4-FFF2-40B4-BE49-F238E27FC236}">
                <a16:creationId xmlns:a16="http://schemas.microsoft.com/office/drawing/2014/main" id="{1EAE9D55-351F-75EF-D7D2-18286DE89456}"/>
              </a:ext>
            </a:extLst>
          </p:cNvPr>
          <p:cNvSpPr/>
          <p:nvPr/>
        </p:nvSpPr>
        <p:spPr>
          <a:xfrm>
            <a:off x="5754623" y="2191453"/>
            <a:ext cx="1028700" cy="70485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21" name="TextBox 20">
            <a:extLst>
              <a:ext uri="{FF2B5EF4-FFF2-40B4-BE49-F238E27FC236}">
                <a16:creationId xmlns:a16="http://schemas.microsoft.com/office/drawing/2014/main" id="{96FF1FC3-434A-D70D-303F-5C35E2A7FE85}"/>
              </a:ext>
            </a:extLst>
          </p:cNvPr>
          <p:cNvSpPr txBox="1"/>
          <p:nvPr/>
        </p:nvSpPr>
        <p:spPr>
          <a:xfrm>
            <a:off x="-133261" y="3434364"/>
            <a:ext cx="2824318" cy="646331"/>
          </a:xfrm>
          <a:prstGeom prst="rect">
            <a:avLst/>
          </a:prstGeom>
          <a:noFill/>
        </p:spPr>
        <p:txBody>
          <a:bodyPr wrap="square" rtlCol="0">
            <a:spAutoFit/>
          </a:bodyPr>
          <a:lstStyle/>
          <a:p>
            <a:pPr algn="ctr"/>
            <a:r>
              <a:rPr lang="es-AR" noProof="0" dirty="0"/>
              <a:t>Paradigma actual: CMOS y nube</a:t>
            </a:r>
          </a:p>
        </p:txBody>
      </p:sp>
      <p:sp>
        <p:nvSpPr>
          <p:cNvPr id="22" name="TextBox 21">
            <a:extLst>
              <a:ext uri="{FF2B5EF4-FFF2-40B4-BE49-F238E27FC236}">
                <a16:creationId xmlns:a16="http://schemas.microsoft.com/office/drawing/2014/main" id="{16EBEC3B-B627-91F2-42E1-EDAEDBA315AE}"/>
              </a:ext>
            </a:extLst>
          </p:cNvPr>
          <p:cNvSpPr txBox="1"/>
          <p:nvPr/>
        </p:nvSpPr>
        <p:spPr>
          <a:xfrm>
            <a:off x="4856814" y="1593029"/>
            <a:ext cx="2824318" cy="646331"/>
          </a:xfrm>
          <a:prstGeom prst="rect">
            <a:avLst/>
          </a:prstGeom>
          <a:noFill/>
        </p:spPr>
        <p:txBody>
          <a:bodyPr wrap="square" rtlCol="0">
            <a:spAutoFit/>
          </a:bodyPr>
          <a:lstStyle/>
          <a:p>
            <a:pPr algn="ctr"/>
            <a:r>
              <a:rPr lang="es-AR" noProof="0" dirty="0"/>
              <a:t>¿Es lo mejor que podemos hacer?</a:t>
            </a:r>
          </a:p>
        </p:txBody>
      </p:sp>
      <p:pic>
        <p:nvPicPr>
          <p:cNvPr id="28" name="Picture 27">
            <a:extLst>
              <a:ext uri="{FF2B5EF4-FFF2-40B4-BE49-F238E27FC236}">
                <a16:creationId xmlns:a16="http://schemas.microsoft.com/office/drawing/2014/main" id="{7F9DE248-CF02-C284-04FB-237E99057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1761" y="2036778"/>
            <a:ext cx="2295525" cy="1238250"/>
          </a:xfrm>
          <a:prstGeom prst="rect">
            <a:avLst/>
          </a:prstGeom>
        </p:spPr>
      </p:pic>
      <p:sp>
        <p:nvSpPr>
          <p:cNvPr id="38" name="Title 37">
            <a:extLst>
              <a:ext uri="{FF2B5EF4-FFF2-40B4-BE49-F238E27FC236}">
                <a16:creationId xmlns:a16="http://schemas.microsoft.com/office/drawing/2014/main" id="{5EE91BEA-70A0-D0F3-7E39-8042DECCC722}"/>
              </a:ext>
            </a:extLst>
          </p:cNvPr>
          <p:cNvSpPr>
            <a:spLocks noGrp="1"/>
          </p:cNvSpPr>
          <p:nvPr>
            <p:ph type="title"/>
          </p:nvPr>
        </p:nvSpPr>
        <p:spPr/>
        <p:txBody>
          <a:bodyPr/>
          <a:lstStyle/>
          <a:p>
            <a:r>
              <a:rPr lang="es-AR" noProof="0" dirty="0"/>
              <a:t>Computación neuromórfica</a:t>
            </a:r>
          </a:p>
        </p:txBody>
      </p:sp>
      <p:pic>
        <p:nvPicPr>
          <p:cNvPr id="44" name="Picture 43">
            <a:extLst>
              <a:ext uri="{FF2B5EF4-FFF2-40B4-BE49-F238E27FC236}">
                <a16:creationId xmlns:a16="http://schemas.microsoft.com/office/drawing/2014/main" id="{0354DC71-4E02-279A-0DB2-6C0E4A4900F7}"/>
              </a:ext>
            </a:extLst>
          </p:cNvPr>
          <p:cNvPicPr>
            <a:picLocks noChangeAspect="1"/>
          </p:cNvPicPr>
          <p:nvPr/>
        </p:nvPicPr>
        <p:blipFill>
          <a:blip r:embed="rId4"/>
          <a:stretch>
            <a:fillRect/>
          </a:stretch>
        </p:blipFill>
        <p:spPr>
          <a:xfrm>
            <a:off x="0" y="4112093"/>
            <a:ext cx="3467688" cy="2745907"/>
          </a:xfrm>
          <a:prstGeom prst="rect">
            <a:avLst/>
          </a:prstGeom>
        </p:spPr>
      </p:pic>
      <p:pic>
        <p:nvPicPr>
          <p:cNvPr id="46" name="Picture 45">
            <a:extLst>
              <a:ext uri="{FF2B5EF4-FFF2-40B4-BE49-F238E27FC236}">
                <a16:creationId xmlns:a16="http://schemas.microsoft.com/office/drawing/2014/main" id="{65337ACD-D43A-5E96-D105-77A0041156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6388" y="3312662"/>
            <a:ext cx="1520644" cy="1176225"/>
          </a:xfrm>
          <a:prstGeom prst="rect">
            <a:avLst/>
          </a:prstGeom>
        </p:spPr>
      </p:pic>
      <p:cxnSp>
        <p:nvCxnSpPr>
          <p:cNvPr id="48" name="Straight Arrow Connector 47">
            <a:extLst>
              <a:ext uri="{FF2B5EF4-FFF2-40B4-BE49-F238E27FC236}">
                <a16:creationId xmlns:a16="http://schemas.microsoft.com/office/drawing/2014/main" id="{430F9ADF-398F-6770-5FCA-2821A3CC44BD}"/>
              </a:ext>
            </a:extLst>
          </p:cNvPr>
          <p:cNvCxnSpPr>
            <a:cxnSpLocks/>
            <a:stCxn id="46" idx="1"/>
          </p:cNvCxnSpPr>
          <p:nvPr/>
        </p:nvCxnSpPr>
        <p:spPr>
          <a:xfrm flipH="1">
            <a:off x="1667093" y="3900775"/>
            <a:ext cx="1089295" cy="84717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50" name="Picture 49">
            <a:extLst>
              <a:ext uri="{FF2B5EF4-FFF2-40B4-BE49-F238E27FC236}">
                <a16:creationId xmlns:a16="http://schemas.microsoft.com/office/drawing/2014/main" id="{744DE8A4-EF61-2E69-FB79-828397CC08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0085" y="4079189"/>
            <a:ext cx="1233588" cy="1233588"/>
          </a:xfrm>
          <a:prstGeom prst="rect">
            <a:avLst/>
          </a:prstGeom>
        </p:spPr>
      </p:pic>
      <p:cxnSp>
        <p:nvCxnSpPr>
          <p:cNvPr id="52" name="Straight Arrow Connector 51">
            <a:extLst>
              <a:ext uri="{FF2B5EF4-FFF2-40B4-BE49-F238E27FC236}">
                <a16:creationId xmlns:a16="http://schemas.microsoft.com/office/drawing/2014/main" id="{8FC3D82E-4AEA-EE47-BE79-5094189E7174}"/>
              </a:ext>
            </a:extLst>
          </p:cNvPr>
          <p:cNvCxnSpPr>
            <a:cxnSpLocks/>
            <a:stCxn id="50" idx="1"/>
          </p:cNvCxnSpPr>
          <p:nvPr/>
        </p:nvCxnSpPr>
        <p:spPr>
          <a:xfrm flipH="1">
            <a:off x="2126796" y="4695983"/>
            <a:ext cx="2413289" cy="1433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54" name="Picture 53">
            <a:extLst>
              <a:ext uri="{FF2B5EF4-FFF2-40B4-BE49-F238E27FC236}">
                <a16:creationId xmlns:a16="http://schemas.microsoft.com/office/drawing/2014/main" id="{4D3CA427-2686-D851-59A4-FB354D778D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942" y="5370975"/>
            <a:ext cx="1728911" cy="1275552"/>
          </a:xfrm>
          <a:prstGeom prst="rect">
            <a:avLst/>
          </a:prstGeom>
        </p:spPr>
      </p:pic>
      <p:cxnSp>
        <p:nvCxnSpPr>
          <p:cNvPr id="56" name="Straight Arrow Connector 55">
            <a:extLst>
              <a:ext uri="{FF2B5EF4-FFF2-40B4-BE49-F238E27FC236}">
                <a16:creationId xmlns:a16="http://schemas.microsoft.com/office/drawing/2014/main" id="{2261C70C-95EA-292B-B2A2-7A1019A0AB97}"/>
              </a:ext>
            </a:extLst>
          </p:cNvPr>
          <p:cNvCxnSpPr>
            <a:cxnSpLocks/>
            <a:stCxn id="54" idx="1"/>
          </p:cNvCxnSpPr>
          <p:nvPr/>
        </p:nvCxnSpPr>
        <p:spPr>
          <a:xfrm flipH="1" flipV="1">
            <a:off x="1571625" y="4829074"/>
            <a:ext cx="1477317" cy="11796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A164B9C5-3929-3C51-8049-FA7B605565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5473" y="1322266"/>
            <a:ext cx="3772380" cy="1952762"/>
          </a:xfrm>
          <a:prstGeom prst="rect">
            <a:avLst/>
          </a:prstGeom>
        </p:spPr>
      </p:pic>
      <p:sp>
        <p:nvSpPr>
          <p:cNvPr id="26" name="TextBox 25">
            <a:extLst>
              <a:ext uri="{FF2B5EF4-FFF2-40B4-BE49-F238E27FC236}">
                <a16:creationId xmlns:a16="http://schemas.microsoft.com/office/drawing/2014/main" id="{AA3669EC-BAC7-B8DB-25BC-9DD096A561CB}"/>
              </a:ext>
            </a:extLst>
          </p:cNvPr>
          <p:cNvSpPr txBox="1"/>
          <p:nvPr/>
        </p:nvSpPr>
        <p:spPr>
          <a:xfrm>
            <a:off x="7912526" y="1252058"/>
            <a:ext cx="2885515" cy="923330"/>
          </a:xfrm>
          <a:prstGeom prst="rect">
            <a:avLst/>
          </a:prstGeom>
          <a:noFill/>
        </p:spPr>
        <p:txBody>
          <a:bodyPr wrap="square" rtlCol="0">
            <a:spAutoFit/>
          </a:bodyPr>
          <a:lstStyle/>
          <a:p>
            <a:pPr algn="ctr"/>
            <a:r>
              <a:rPr lang="es-AR" noProof="0" dirty="0"/>
              <a:t>¡“Nuevas” tecnologías!</a:t>
            </a:r>
          </a:p>
          <a:p>
            <a:pPr algn="ctr"/>
            <a:endParaRPr lang="es-AR" noProof="0" dirty="0"/>
          </a:p>
          <a:p>
            <a:pPr algn="ctr"/>
            <a:r>
              <a:rPr lang="es-AR" noProof="0" dirty="0"/>
              <a:t>En particular, </a:t>
            </a:r>
            <a:r>
              <a:rPr lang="es-AR" b="1" u="sng" noProof="0" dirty="0"/>
              <a:t>memristores</a:t>
            </a:r>
          </a:p>
        </p:txBody>
      </p:sp>
      <p:pic>
        <p:nvPicPr>
          <p:cNvPr id="3" name="Picture 2">
            <a:extLst>
              <a:ext uri="{FF2B5EF4-FFF2-40B4-BE49-F238E27FC236}">
                <a16:creationId xmlns:a16="http://schemas.microsoft.com/office/drawing/2014/main" id="{5A28D050-69AB-0DF4-9536-D28E7ACF8249}"/>
              </a:ext>
            </a:extLst>
          </p:cNvPr>
          <p:cNvPicPr>
            <a:picLocks noChangeAspect="1"/>
          </p:cNvPicPr>
          <p:nvPr/>
        </p:nvPicPr>
        <p:blipFill>
          <a:blip r:embed="rId9"/>
          <a:stretch>
            <a:fillRect/>
          </a:stretch>
        </p:blipFill>
        <p:spPr>
          <a:xfrm>
            <a:off x="954169" y="3066074"/>
            <a:ext cx="352474" cy="342948"/>
          </a:xfrm>
          <a:prstGeom prst="rect">
            <a:avLst/>
          </a:prstGeom>
        </p:spPr>
      </p:pic>
      <p:pic>
        <p:nvPicPr>
          <p:cNvPr id="6" name="Picture 5">
            <a:extLst>
              <a:ext uri="{FF2B5EF4-FFF2-40B4-BE49-F238E27FC236}">
                <a16:creationId xmlns:a16="http://schemas.microsoft.com/office/drawing/2014/main" id="{AF0531BB-FA96-A1EE-5806-9C9A04699E55}"/>
              </a:ext>
            </a:extLst>
          </p:cNvPr>
          <p:cNvPicPr>
            <a:picLocks noChangeAspect="1"/>
          </p:cNvPicPr>
          <p:nvPr/>
        </p:nvPicPr>
        <p:blipFill>
          <a:blip r:embed="rId9"/>
          <a:stretch>
            <a:fillRect/>
          </a:stretch>
        </p:blipFill>
        <p:spPr>
          <a:xfrm>
            <a:off x="2748224" y="3152057"/>
            <a:ext cx="352474" cy="199871"/>
          </a:xfrm>
          <a:prstGeom prst="rect">
            <a:avLst/>
          </a:prstGeom>
        </p:spPr>
      </p:pic>
      <p:pic>
        <p:nvPicPr>
          <p:cNvPr id="12" name="Picture 11">
            <a:extLst>
              <a:ext uri="{FF2B5EF4-FFF2-40B4-BE49-F238E27FC236}">
                <a16:creationId xmlns:a16="http://schemas.microsoft.com/office/drawing/2014/main" id="{AD35782B-7EFF-97FD-6700-0E9B12B2AADC}"/>
              </a:ext>
            </a:extLst>
          </p:cNvPr>
          <p:cNvPicPr>
            <a:picLocks noChangeAspect="1"/>
          </p:cNvPicPr>
          <p:nvPr/>
        </p:nvPicPr>
        <p:blipFill>
          <a:blip r:embed="rId9"/>
          <a:stretch>
            <a:fillRect/>
          </a:stretch>
        </p:blipFill>
        <p:spPr>
          <a:xfrm>
            <a:off x="9435612" y="3769145"/>
            <a:ext cx="352474" cy="342948"/>
          </a:xfrm>
          <a:prstGeom prst="rect">
            <a:avLst/>
          </a:prstGeom>
        </p:spPr>
      </p:pic>
      <p:sp>
        <p:nvSpPr>
          <p:cNvPr id="13" name="TextBox 12">
            <a:extLst>
              <a:ext uri="{FF2B5EF4-FFF2-40B4-BE49-F238E27FC236}">
                <a16:creationId xmlns:a16="http://schemas.microsoft.com/office/drawing/2014/main" id="{1BA5AF79-C37C-EA87-F4DF-0950339F45FA}"/>
              </a:ext>
            </a:extLst>
          </p:cNvPr>
          <p:cNvSpPr txBox="1"/>
          <p:nvPr/>
        </p:nvSpPr>
        <p:spPr>
          <a:xfrm>
            <a:off x="6095999" y="6562725"/>
            <a:ext cx="6067861" cy="276999"/>
          </a:xfrm>
          <a:prstGeom prst="rect">
            <a:avLst/>
          </a:prstGeom>
          <a:noFill/>
        </p:spPr>
        <p:txBody>
          <a:bodyPr wrap="square" rtlCol="0">
            <a:spAutoFit/>
          </a:bodyPr>
          <a:lstStyle/>
          <a:p>
            <a:r>
              <a:rPr lang="es-AR" sz="1200" noProof="0" dirty="0">
                <a:solidFill>
                  <a:schemeClr val="accent1">
                    <a:lumMod val="75000"/>
                  </a:schemeClr>
                </a:solidFill>
              </a:rPr>
              <a:t>Stoliar et al.,  A </a:t>
            </a:r>
            <a:r>
              <a:rPr lang="es-AR" sz="1200" noProof="0" dirty="0" err="1">
                <a:solidFill>
                  <a:schemeClr val="accent1">
                    <a:lumMod val="75000"/>
                  </a:schemeClr>
                </a:solidFill>
              </a:rPr>
              <a:t>Leaky</a:t>
            </a:r>
            <a:r>
              <a:rPr lang="es-AR" sz="1200" noProof="0" dirty="0">
                <a:solidFill>
                  <a:schemeClr val="accent1">
                    <a:lumMod val="75000"/>
                  </a:schemeClr>
                </a:solidFill>
              </a:rPr>
              <a:t>-</a:t>
            </a:r>
            <a:r>
              <a:rPr lang="es-AR" sz="1200" noProof="0" dirty="0" err="1">
                <a:solidFill>
                  <a:schemeClr val="accent1">
                    <a:lumMod val="75000"/>
                  </a:schemeClr>
                </a:solidFill>
              </a:rPr>
              <a:t>Integrate</a:t>
            </a:r>
            <a:r>
              <a:rPr lang="es-AR" sz="1200" noProof="0" dirty="0">
                <a:solidFill>
                  <a:schemeClr val="accent1">
                    <a:lumMod val="75000"/>
                  </a:schemeClr>
                </a:solidFill>
              </a:rPr>
              <a:t>-and-</a:t>
            </a:r>
            <a:r>
              <a:rPr lang="es-AR" sz="1200" noProof="0" dirty="0" err="1">
                <a:solidFill>
                  <a:schemeClr val="accent1">
                    <a:lumMod val="75000"/>
                  </a:schemeClr>
                </a:solidFill>
              </a:rPr>
              <a:t>Fire</a:t>
            </a:r>
            <a:r>
              <a:rPr lang="es-AR" sz="1200" noProof="0" dirty="0">
                <a:solidFill>
                  <a:schemeClr val="accent1">
                    <a:lumMod val="75000"/>
                  </a:schemeClr>
                </a:solidFill>
              </a:rPr>
              <a:t> </a:t>
            </a:r>
            <a:r>
              <a:rPr lang="es-AR" sz="1200" noProof="0" dirty="0" err="1">
                <a:solidFill>
                  <a:schemeClr val="accent1">
                    <a:lumMod val="75000"/>
                  </a:schemeClr>
                </a:solidFill>
              </a:rPr>
              <a:t>Neuron</a:t>
            </a:r>
            <a:r>
              <a:rPr lang="es-AR" sz="1200" noProof="0" dirty="0">
                <a:solidFill>
                  <a:schemeClr val="accent1">
                    <a:lumMod val="75000"/>
                  </a:schemeClr>
                </a:solidFill>
              </a:rPr>
              <a:t> </a:t>
            </a:r>
            <a:r>
              <a:rPr lang="es-AR" sz="1200" noProof="0" dirty="0" err="1">
                <a:solidFill>
                  <a:schemeClr val="accent1">
                    <a:lumMod val="75000"/>
                  </a:schemeClr>
                </a:solidFill>
              </a:rPr>
              <a:t>Analog</a:t>
            </a:r>
            <a:r>
              <a:rPr lang="es-AR" sz="1200" noProof="0" dirty="0">
                <a:solidFill>
                  <a:schemeClr val="accent1">
                    <a:lumMod val="75000"/>
                  </a:schemeClr>
                </a:solidFill>
              </a:rPr>
              <a:t> </a:t>
            </a:r>
            <a:r>
              <a:rPr lang="es-AR" sz="1200" noProof="0" dirty="0" err="1">
                <a:solidFill>
                  <a:schemeClr val="accent1">
                    <a:lumMod val="75000"/>
                  </a:schemeClr>
                </a:solidFill>
              </a:rPr>
              <a:t>Realized</a:t>
            </a:r>
            <a:r>
              <a:rPr lang="es-AR" sz="1200" noProof="0" dirty="0">
                <a:solidFill>
                  <a:schemeClr val="accent1">
                    <a:lumMod val="75000"/>
                  </a:schemeClr>
                </a:solidFill>
              </a:rPr>
              <a:t> </a:t>
            </a:r>
            <a:r>
              <a:rPr lang="es-AR" sz="1200" noProof="0" dirty="0" err="1">
                <a:solidFill>
                  <a:schemeClr val="accent1">
                    <a:lumMod val="75000"/>
                  </a:schemeClr>
                </a:solidFill>
              </a:rPr>
              <a:t>with</a:t>
            </a:r>
            <a:r>
              <a:rPr lang="es-AR" sz="1200" noProof="0" dirty="0">
                <a:solidFill>
                  <a:schemeClr val="accent1">
                    <a:lumMod val="75000"/>
                  </a:schemeClr>
                </a:solidFill>
              </a:rPr>
              <a:t> a Mott </a:t>
            </a:r>
            <a:r>
              <a:rPr lang="es-AR" sz="1200" noProof="0" dirty="0" err="1">
                <a:solidFill>
                  <a:schemeClr val="accent1">
                    <a:lumMod val="75000"/>
                  </a:schemeClr>
                </a:solidFill>
              </a:rPr>
              <a:t>Insulator</a:t>
            </a:r>
            <a:r>
              <a:rPr lang="es-AR" sz="1200" noProof="0" dirty="0">
                <a:solidFill>
                  <a:schemeClr val="accent1">
                    <a:lumMod val="75000"/>
                  </a:schemeClr>
                </a:solidFill>
              </a:rPr>
              <a:t>, 2017</a:t>
            </a:r>
          </a:p>
        </p:txBody>
      </p:sp>
      <p:grpSp>
        <p:nvGrpSpPr>
          <p:cNvPr id="7" name="Group 6">
            <a:extLst>
              <a:ext uri="{FF2B5EF4-FFF2-40B4-BE49-F238E27FC236}">
                <a16:creationId xmlns:a16="http://schemas.microsoft.com/office/drawing/2014/main" id="{B16DC230-DCD5-ED02-8793-8849933D5DBE}"/>
              </a:ext>
            </a:extLst>
          </p:cNvPr>
          <p:cNvGrpSpPr/>
          <p:nvPr/>
        </p:nvGrpSpPr>
        <p:grpSpPr>
          <a:xfrm>
            <a:off x="5850250" y="3075102"/>
            <a:ext cx="6231665" cy="3458140"/>
            <a:chOff x="5942605" y="3104585"/>
            <a:chExt cx="6231665" cy="3458140"/>
          </a:xfrm>
        </p:grpSpPr>
        <p:pic>
          <p:nvPicPr>
            <p:cNvPr id="65" name="Picture 64">
              <a:extLst>
                <a:ext uri="{FF2B5EF4-FFF2-40B4-BE49-F238E27FC236}">
                  <a16:creationId xmlns:a16="http://schemas.microsoft.com/office/drawing/2014/main" id="{CF38017E-729A-9568-BA50-8D48C6B62D91}"/>
                </a:ext>
              </a:extLst>
            </p:cNvPr>
            <p:cNvPicPr>
              <a:picLocks noChangeAspect="1"/>
            </p:cNvPicPr>
            <p:nvPr/>
          </p:nvPicPr>
          <p:blipFill>
            <a:blip r:embed="rId10"/>
            <a:stretch>
              <a:fillRect/>
            </a:stretch>
          </p:blipFill>
          <p:spPr>
            <a:xfrm>
              <a:off x="5942605" y="3104585"/>
              <a:ext cx="6149157" cy="3458140"/>
            </a:xfrm>
            <a:prstGeom prst="rect">
              <a:avLst/>
            </a:prstGeom>
          </p:spPr>
        </p:pic>
        <p:pic>
          <p:nvPicPr>
            <p:cNvPr id="8" name="Picture 7">
              <a:extLst>
                <a:ext uri="{FF2B5EF4-FFF2-40B4-BE49-F238E27FC236}">
                  <a16:creationId xmlns:a16="http://schemas.microsoft.com/office/drawing/2014/main" id="{BB062F05-EE0D-1710-3BE1-9C64629039A4}"/>
                </a:ext>
              </a:extLst>
            </p:cNvPr>
            <p:cNvPicPr>
              <a:picLocks noChangeAspect="1"/>
            </p:cNvPicPr>
            <p:nvPr/>
          </p:nvPicPr>
          <p:blipFill>
            <a:blip r:embed="rId9"/>
            <a:stretch>
              <a:fillRect/>
            </a:stretch>
          </p:blipFill>
          <p:spPr>
            <a:xfrm>
              <a:off x="6309595" y="5485046"/>
              <a:ext cx="352474" cy="342948"/>
            </a:xfrm>
            <a:prstGeom prst="rect">
              <a:avLst/>
            </a:prstGeom>
          </p:spPr>
        </p:pic>
        <p:pic>
          <p:nvPicPr>
            <p:cNvPr id="10" name="Picture 9">
              <a:extLst>
                <a:ext uri="{FF2B5EF4-FFF2-40B4-BE49-F238E27FC236}">
                  <a16:creationId xmlns:a16="http://schemas.microsoft.com/office/drawing/2014/main" id="{1BF3BEF4-4AC3-BE4E-D431-DFA61AFD5E56}"/>
                </a:ext>
              </a:extLst>
            </p:cNvPr>
            <p:cNvPicPr>
              <a:picLocks noChangeAspect="1"/>
            </p:cNvPicPr>
            <p:nvPr/>
          </p:nvPicPr>
          <p:blipFill>
            <a:blip r:embed="rId9"/>
            <a:stretch>
              <a:fillRect/>
            </a:stretch>
          </p:blipFill>
          <p:spPr>
            <a:xfrm>
              <a:off x="6268973" y="3315300"/>
              <a:ext cx="352474" cy="342948"/>
            </a:xfrm>
            <a:prstGeom prst="rect">
              <a:avLst/>
            </a:prstGeom>
          </p:spPr>
        </p:pic>
        <p:pic>
          <p:nvPicPr>
            <p:cNvPr id="5" name="Picture 4">
              <a:extLst>
                <a:ext uri="{FF2B5EF4-FFF2-40B4-BE49-F238E27FC236}">
                  <a16:creationId xmlns:a16="http://schemas.microsoft.com/office/drawing/2014/main" id="{CA413912-7842-AFBA-E0BC-08523B935808}"/>
                </a:ext>
              </a:extLst>
            </p:cNvPr>
            <p:cNvPicPr>
              <a:picLocks noChangeAspect="1"/>
            </p:cNvPicPr>
            <p:nvPr/>
          </p:nvPicPr>
          <p:blipFill>
            <a:blip r:embed="rId9"/>
            <a:stretch>
              <a:fillRect/>
            </a:stretch>
          </p:blipFill>
          <p:spPr>
            <a:xfrm>
              <a:off x="9188576" y="3642675"/>
              <a:ext cx="2985694" cy="2905002"/>
            </a:xfrm>
            <a:prstGeom prst="rect">
              <a:avLst/>
            </a:prstGeom>
          </p:spPr>
        </p:pic>
      </p:grpSp>
      <p:pic>
        <p:nvPicPr>
          <p:cNvPr id="34" name="Picture 33">
            <a:extLst>
              <a:ext uri="{FF2B5EF4-FFF2-40B4-BE49-F238E27FC236}">
                <a16:creationId xmlns:a16="http://schemas.microsoft.com/office/drawing/2014/main" id="{3C9AFE51-EF18-51D5-B2E5-FC25C553D959}"/>
              </a:ext>
            </a:extLst>
          </p:cNvPr>
          <p:cNvPicPr>
            <a:picLocks noChangeAspect="1"/>
          </p:cNvPicPr>
          <p:nvPr/>
        </p:nvPicPr>
        <p:blipFill>
          <a:blip r:embed="rId11"/>
          <a:stretch>
            <a:fillRect/>
          </a:stretch>
        </p:blipFill>
        <p:spPr>
          <a:xfrm>
            <a:off x="9815685" y="3933224"/>
            <a:ext cx="1955997" cy="1359587"/>
          </a:xfrm>
          <a:prstGeom prst="rect">
            <a:avLst/>
          </a:prstGeom>
        </p:spPr>
      </p:pic>
      <p:sp>
        <p:nvSpPr>
          <p:cNvPr id="14" name="TextBox 13">
            <a:extLst>
              <a:ext uri="{FF2B5EF4-FFF2-40B4-BE49-F238E27FC236}">
                <a16:creationId xmlns:a16="http://schemas.microsoft.com/office/drawing/2014/main" id="{B568C272-1A80-F135-A247-C146A2746F00}"/>
              </a:ext>
            </a:extLst>
          </p:cNvPr>
          <p:cNvSpPr txBox="1"/>
          <p:nvPr/>
        </p:nvSpPr>
        <p:spPr>
          <a:xfrm>
            <a:off x="9590021" y="5228422"/>
            <a:ext cx="2295525" cy="461665"/>
          </a:xfrm>
          <a:prstGeom prst="rect">
            <a:avLst/>
          </a:prstGeom>
          <a:noFill/>
        </p:spPr>
        <p:txBody>
          <a:bodyPr wrap="square" rtlCol="0">
            <a:spAutoFit/>
          </a:bodyPr>
          <a:lstStyle/>
          <a:p>
            <a:r>
              <a:rPr lang="es-AR" sz="1200" noProof="0" dirty="0">
                <a:solidFill>
                  <a:schemeClr val="accent1">
                    <a:lumMod val="75000"/>
                  </a:schemeClr>
                </a:solidFill>
              </a:rPr>
              <a:t>Yang et al., Memristive </a:t>
            </a:r>
            <a:r>
              <a:rPr lang="es-AR" sz="1200" noProof="0" dirty="0" err="1">
                <a:solidFill>
                  <a:schemeClr val="accent1">
                    <a:lumMod val="75000"/>
                  </a:schemeClr>
                </a:solidFill>
              </a:rPr>
              <a:t>devices</a:t>
            </a:r>
            <a:r>
              <a:rPr lang="es-AR" sz="1200" noProof="0" dirty="0">
                <a:solidFill>
                  <a:schemeClr val="accent1">
                    <a:lumMod val="75000"/>
                  </a:schemeClr>
                </a:solidFill>
              </a:rPr>
              <a:t> </a:t>
            </a:r>
            <a:r>
              <a:rPr lang="es-AR" sz="1200" noProof="0" dirty="0" err="1">
                <a:solidFill>
                  <a:schemeClr val="accent1">
                    <a:lumMod val="75000"/>
                  </a:schemeClr>
                </a:solidFill>
              </a:rPr>
              <a:t>for</a:t>
            </a:r>
            <a:r>
              <a:rPr lang="es-AR" sz="1200" noProof="0" dirty="0">
                <a:solidFill>
                  <a:schemeClr val="accent1">
                    <a:lumMod val="75000"/>
                  </a:schemeClr>
                </a:solidFill>
              </a:rPr>
              <a:t> </a:t>
            </a:r>
            <a:r>
              <a:rPr lang="es-AR" sz="1200" noProof="0" dirty="0" err="1">
                <a:solidFill>
                  <a:schemeClr val="accent1">
                    <a:lumMod val="75000"/>
                  </a:schemeClr>
                </a:solidFill>
              </a:rPr>
              <a:t>computing</a:t>
            </a:r>
            <a:r>
              <a:rPr lang="es-AR" sz="1200" noProof="0" dirty="0">
                <a:solidFill>
                  <a:schemeClr val="accent1">
                    <a:lumMod val="75000"/>
                  </a:schemeClr>
                </a:solidFill>
              </a:rPr>
              <a:t>, 2013</a:t>
            </a:r>
          </a:p>
        </p:txBody>
      </p:sp>
      <p:pic>
        <p:nvPicPr>
          <p:cNvPr id="11" name="Picture 10">
            <a:extLst>
              <a:ext uri="{FF2B5EF4-FFF2-40B4-BE49-F238E27FC236}">
                <a16:creationId xmlns:a16="http://schemas.microsoft.com/office/drawing/2014/main" id="{C3413D13-D924-F7FB-CEAA-972D6E9435D7}"/>
              </a:ext>
            </a:extLst>
          </p:cNvPr>
          <p:cNvPicPr>
            <a:picLocks noChangeAspect="1"/>
          </p:cNvPicPr>
          <p:nvPr/>
        </p:nvPicPr>
        <p:blipFill>
          <a:blip r:embed="rId12"/>
          <a:stretch>
            <a:fillRect/>
          </a:stretch>
        </p:blipFill>
        <p:spPr>
          <a:xfrm>
            <a:off x="8807601" y="5462606"/>
            <a:ext cx="329242" cy="933580"/>
          </a:xfrm>
          <a:prstGeom prst="rect">
            <a:avLst/>
          </a:prstGeom>
        </p:spPr>
      </p:pic>
    </p:spTree>
    <p:extLst>
      <p:ext uri="{BB962C8B-B14F-4D97-AF65-F5344CB8AC3E}">
        <p14:creationId xmlns:p14="http://schemas.microsoft.com/office/powerpoint/2010/main" val="181327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ppt_x"/>
                                          </p:val>
                                        </p:tav>
                                        <p:tav tm="100000">
                                          <p:val>
                                            <p:strVal val="#ppt_x"/>
                                          </p:val>
                                        </p:tav>
                                      </p:tavLst>
                                    </p:anim>
                                    <p:anim calcmode="lin" valueType="num">
                                      <p:cBhvr additive="base">
                                        <p:cTn id="1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P spid="26"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EDA8D-D5C4-DFB9-E707-C913145029BE}"/>
              </a:ext>
            </a:extLst>
          </p:cNvPr>
          <p:cNvSpPr>
            <a:spLocks noGrp="1"/>
          </p:cNvSpPr>
          <p:nvPr>
            <p:ph type="title"/>
          </p:nvPr>
        </p:nvSpPr>
        <p:spPr>
          <a:xfrm>
            <a:off x="838200" y="2766218"/>
            <a:ext cx="10515600" cy="1325563"/>
          </a:xfrm>
        </p:spPr>
        <p:txBody>
          <a:bodyPr/>
          <a:lstStyle/>
          <a:p>
            <a:pPr algn="ctr"/>
            <a:r>
              <a:rPr lang="es-AR" noProof="0" dirty="0"/>
              <a:t>Introducción</a:t>
            </a:r>
          </a:p>
        </p:txBody>
      </p:sp>
      <p:sp>
        <p:nvSpPr>
          <p:cNvPr id="4" name="Slide Number Placeholder 3">
            <a:extLst>
              <a:ext uri="{FF2B5EF4-FFF2-40B4-BE49-F238E27FC236}">
                <a16:creationId xmlns:a16="http://schemas.microsoft.com/office/drawing/2014/main" id="{586312A3-9FD4-3AA6-AD15-28DE4C207371}"/>
              </a:ext>
            </a:extLst>
          </p:cNvPr>
          <p:cNvSpPr>
            <a:spLocks noGrp="1"/>
          </p:cNvSpPr>
          <p:nvPr>
            <p:ph type="sldNum" sz="quarter" idx="12"/>
          </p:nvPr>
        </p:nvSpPr>
        <p:spPr/>
        <p:txBody>
          <a:bodyPr/>
          <a:lstStyle/>
          <a:p>
            <a:fld id="{89651627-2ED5-481B-920F-DB1525FA561D}" type="slidenum">
              <a:rPr lang="es-AR" noProof="0" smtClean="0"/>
              <a:t>5</a:t>
            </a:fld>
            <a:endParaRPr lang="es-AR" noProof="0" dirty="0"/>
          </a:p>
        </p:txBody>
      </p:sp>
    </p:spTree>
    <p:extLst>
      <p:ext uri="{BB962C8B-B14F-4D97-AF65-F5344CB8AC3E}">
        <p14:creationId xmlns:p14="http://schemas.microsoft.com/office/powerpoint/2010/main" val="1080183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2AD1F-DDDC-59FC-AB81-79964DF02EB8}"/>
              </a:ext>
            </a:extLst>
          </p:cNvPr>
          <p:cNvSpPr>
            <a:spLocks noGrp="1"/>
          </p:cNvSpPr>
          <p:nvPr>
            <p:ph type="title"/>
          </p:nvPr>
        </p:nvSpPr>
        <p:spPr/>
        <p:txBody>
          <a:bodyPr/>
          <a:lstStyle/>
          <a:p>
            <a:r>
              <a:rPr lang="es-AR" noProof="0" dirty="0"/>
              <a:t>Memristores y memristividad</a:t>
            </a:r>
          </a:p>
        </p:txBody>
      </p:sp>
      <p:sp>
        <p:nvSpPr>
          <p:cNvPr id="4" name="Slide Number Placeholder 3">
            <a:extLst>
              <a:ext uri="{FF2B5EF4-FFF2-40B4-BE49-F238E27FC236}">
                <a16:creationId xmlns:a16="http://schemas.microsoft.com/office/drawing/2014/main" id="{10BEE60B-894C-D48A-EAD5-AF618D66F2FD}"/>
              </a:ext>
            </a:extLst>
          </p:cNvPr>
          <p:cNvSpPr>
            <a:spLocks noGrp="1"/>
          </p:cNvSpPr>
          <p:nvPr>
            <p:ph type="sldNum" sz="quarter" idx="12"/>
          </p:nvPr>
        </p:nvSpPr>
        <p:spPr/>
        <p:txBody>
          <a:bodyPr/>
          <a:lstStyle/>
          <a:p>
            <a:fld id="{89651627-2ED5-481B-920F-DB1525FA561D}" type="slidenum">
              <a:rPr lang="es-AR" noProof="0" smtClean="0"/>
              <a:t>6</a:t>
            </a:fld>
            <a:endParaRPr lang="es-AR" noProof="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68579D6-64CB-BF62-1F5D-417B5E0A7C65}"/>
                  </a:ext>
                </a:extLst>
              </p:cNvPr>
              <p:cNvSpPr txBox="1"/>
              <p:nvPr/>
            </p:nvSpPr>
            <p:spPr>
              <a:xfrm>
                <a:off x="3194237" y="1707568"/>
                <a:ext cx="5803526" cy="523220"/>
              </a:xfrm>
              <a:prstGeom prst="rect">
                <a:avLst/>
              </a:prstGeom>
              <a:noFill/>
            </p:spPr>
            <p:txBody>
              <a:bodyPr wrap="square" rtlCol="0">
                <a:spAutoFit/>
              </a:bodyPr>
              <a:lstStyle/>
              <a:p>
                <a:r>
                  <a:rPr lang="es-AR" sz="2800" noProof="0" dirty="0"/>
                  <a:t>Memristividad </a:t>
                </a:r>
                <a14:m>
                  <m:oMath xmlns:m="http://schemas.openxmlformats.org/officeDocument/2006/math">
                    <m:r>
                      <a:rPr lang="es-AR" sz="2800" b="0" i="1" noProof="0" smtClean="0">
                        <a:latin typeface="Cambria Math" panose="02040503050406030204" pitchFamily="18" charset="0"/>
                      </a:rPr>
                      <m:t>→</m:t>
                    </m:r>
                  </m:oMath>
                </a14:m>
                <a:r>
                  <a:rPr lang="es-AR" sz="2800" noProof="0" dirty="0"/>
                  <a:t> Memoria Resistiva</a:t>
                </a:r>
              </a:p>
            </p:txBody>
          </p:sp>
        </mc:Choice>
        <mc:Fallback xmlns="">
          <p:sp>
            <p:nvSpPr>
              <p:cNvPr id="5" name="TextBox 4">
                <a:extLst>
                  <a:ext uri="{FF2B5EF4-FFF2-40B4-BE49-F238E27FC236}">
                    <a16:creationId xmlns:a16="http://schemas.microsoft.com/office/drawing/2014/main" id="{D68579D6-64CB-BF62-1F5D-417B5E0A7C65}"/>
                  </a:ext>
                </a:extLst>
              </p:cNvPr>
              <p:cNvSpPr txBox="1">
                <a:spLocks noRot="1" noChangeAspect="1" noMove="1" noResize="1" noEditPoints="1" noAdjustHandles="1" noChangeArrowheads="1" noChangeShapeType="1" noTextEdit="1"/>
              </p:cNvSpPr>
              <p:nvPr/>
            </p:nvSpPr>
            <p:spPr>
              <a:xfrm>
                <a:off x="3194237" y="1707568"/>
                <a:ext cx="5803526" cy="523220"/>
              </a:xfrm>
              <a:prstGeom prst="rect">
                <a:avLst/>
              </a:prstGeom>
              <a:blipFill>
                <a:blip r:embed="rId3"/>
                <a:stretch>
                  <a:fillRect l="-2206" t="-10465" b="-32558"/>
                </a:stretch>
              </a:blipFill>
            </p:spPr>
            <p:txBody>
              <a:bodyPr/>
              <a:lstStyle/>
              <a:p>
                <a:r>
                  <a:rPr lang="es-AR">
                    <a:noFill/>
                  </a:rPr>
                  <a:t> </a:t>
                </a:r>
              </a:p>
            </p:txBody>
          </p:sp>
        </mc:Fallback>
      </mc:AlternateContent>
      <p:pic>
        <p:nvPicPr>
          <p:cNvPr id="27" name="Picture 26">
            <a:extLst>
              <a:ext uri="{FF2B5EF4-FFF2-40B4-BE49-F238E27FC236}">
                <a16:creationId xmlns:a16="http://schemas.microsoft.com/office/drawing/2014/main" id="{1EAEB1E2-A40C-84C6-D05B-06BC3F3B410B}"/>
              </a:ext>
            </a:extLst>
          </p:cNvPr>
          <p:cNvPicPr>
            <a:picLocks noChangeAspect="1"/>
          </p:cNvPicPr>
          <p:nvPr/>
        </p:nvPicPr>
        <p:blipFill>
          <a:blip r:embed="rId4"/>
          <a:stretch>
            <a:fillRect/>
          </a:stretch>
        </p:blipFill>
        <p:spPr>
          <a:xfrm>
            <a:off x="1238522" y="2326448"/>
            <a:ext cx="4952457" cy="3687002"/>
          </a:xfrm>
          <a:prstGeom prst="rect">
            <a:avLst/>
          </a:prstGeom>
        </p:spPr>
      </p:pic>
      <p:sp>
        <p:nvSpPr>
          <p:cNvPr id="32" name="Right Brace 31">
            <a:extLst>
              <a:ext uri="{FF2B5EF4-FFF2-40B4-BE49-F238E27FC236}">
                <a16:creationId xmlns:a16="http://schemas.microsoft.com/office/drawing/2014/main" id="{FC2CB2C8-3A48-C85C-EF59-0E5C839663E5}"/>
              </a:ext>
            </a:extLst>
          </p:cNvPr>
          <p:cNvSpPr/>
          <p:nvPr/>
        </p:nvSpPr>
        <p:spPr>
          <a:xfrm>
            <a:off x="5400675" y="3429000"/>
            <a:ext cx="1628775" cy="52322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33" name="TextBox 32">
            <a:extLst>
              <a:ext uri="{FF2B5EF4-FFF2-40B4-BE49-F238E27FC236}">
                <a16:creationId xmlns:a16="http://schemas.microsoft.com/office/drawing/2014/main" id="{2D4632CB-B620-A08E-D34A-5CF1A70DA9BE}"/>
              </a:ext>
            </a:extLst>
          </p:cNvPr>
          <p:cNvSpPr txBox="1"/>
          <p:nvPr/>
        </p:nvSpPr>
        <p:spPr>
          <a:xfrm>
            <a:off x="7258049" y="3032503"/>
            <a:ext cx="4552951" cy="1569660"/>
          </a:xfrm>
          <a:prstGeom prst="rect">
            <a:avLst/>
          </a:prstGeom>
          <a:noFill/>
        </p:spPr>
        <p:txBody>
          <a:bodyPr wrap="square" rtlCol="0">
            <a:spAutoFit/>
          </a:bodyPr>
          <a:lstStyle/>
          <a:p>
            <a:r>
              <a:rPr lang="es-AR" sz="2400" noProof="0" dirty="0"/>
              <a:t>Conmutación resistiva</a:t>
            </a:r>
          </a:p>
          <a:p>
            <a:pPr marL="285750" indent="-285750">
              <a:buFont typeface="Arial" panose="020B0604020202020204" pitchFamily="34" charset="0"/>
              <a:buChar char="•"/>
            </a:pPr>
            <a:r>
              <a:rPr lang="es-AR" sz="2400" noProof="0" dirty="0"/>
              <a:t>Volátil: desaparece sin estímulo</a:t>
            </a:r>
          </a:p>
          <a:p>
            <a:pPr marL="285750" indent="-285750">
              <a:buFont typeface="Arial" panose="020B0604020202020204" pitchFamily="34" charset="0"/>
              <a:buChar char="•"/>
            </a:pPr>
            <a:r>
              <a:rPr lang="es-AR" sz="2400" noProof="0" dirty="0"/>
              <a:t>No volátil: no desaparece con sin estímulo</a:t>
            </a:r>
          </a:p>
        </p:txBody>
      </p:sp>
    </p:spTree>
    <p:extLst>
      <p:ext uri="{BB962C8B-B14F-4D97-AF65-F5344CB8AC3E}">
        <p14:creationId xmlns:p14="http://schemas.microsoft.com/office/powerpoint/2010/main" val="166119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2" grpId="0" animBg="1"/>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455B99D-E911-7D69-D6F7-14D0494FD9AC}"/>
                  </a:ext>
                </a:extLst>
              </p:cNvPr>
              <p:cNvSpPr>
                <a:spLocks noGrp="1"/>
              </p:cNvSpPr>
              <p:nvPr>
                <p:ph type="title"/>
              </p:nvPr>
            </p:nvSpPr>
            <p:spPr/>
            <p:txBody>
              <a:bodyPr/>
              <a:lstStyle/>
              <a:p>
                <a14:m>
                  <m:oMath xmlns:m="http://schemas.openxmlformats.org/officeDocument/2006/math">
                    <m:r>
                      <a:rPr lang="es-AR" b="0" i="1" noProof="0" smtClean="0">
                        <a:latin typeface="Cambria Math" panose="02040503050406030204" pitchFamily="18" charset="0"/>
                      </a:rPr>
                      <m:t>𝑆</m:t>
                    </m:r>
                    <m:sSub>
                      <m:sSubPr>
                        <m:ctrlPr>
                          <a:rPr lang="es-AR" b="0" i="1" noProof="0" smtClean="0">
                            <a:latin typeface="Cambria Math" panose="02040503050406030204" pitchFamily="18" charset="0"/>
                          </a:rPr>
                        </m:ctrlPr>
                      </m:sSubPr>
                      <m:e>
                        <m:r>
                          <a:rPr lang="es-AR" b="0" i="1" noProof="0" smtClean="0">
                            <a:latin typeface="Cambria Math" panose="02040503050406030204" pitchFamily="18" charset="0"/>
                          </a:rPr>
                          <m:t>𝑟</m:t>
                        </m:r>
                      </m:e>
                      <m:sub>
                        <m:r>
                          <a:rPr lang="es-AR" b="0" i="1" noProof="0" smtClean="0">
                            <a:latin typeface="Cambria Math" panose="02040503050406030204" pitchFamily="18" charset="0"/>
                          </a:rPr>
                          <m:t>2</m:t>
                        </m:r>
                      </m:sub>
                    </m:sSub>
                    <m:r>
                      <a:rPr lang="es-AR" b="0" i="1" noProof="0" smtClean="0">
                        <a:latin typeface="Cambria Math" panose="02040503050406030204" pitchFamily="18" charset="0"/>
                      </a:rPr>
                      <m:t>𝐼𝑟</m:t>
                    </m:r>
                    <m:sSub>
                      <m:sSubPr>
                        <m:ctrlPr>
                          <a:rPr lang="es-AR" b="0" i="1" noProof="0" smtClean="0">
                            <a:latin typeface="Cambria Math" panose="02040503050406030204" pitchFamily="18" charset="0"/>
                          </a:rPr>
                        </m:ctrlPr>
                      </m:sSubPr>
                      <m:e>
                        <m:r>
                          <a:rPr lang="es-AR" b="0" i="1" noProof="0" smtClean="0">
                            <a:latin typeface="Cambria Math" panose="02040503050406030204" pitchFamily="18" charset="0"/>
                          </a:rPr>
                          <m:t>𝑂</m:t>
                        </m:r>
                      </m:e>
                      <m:sub>
                        <m:r>
                          <a:rPr lang="es-AR" b="0" i="1" noProof="0" smtClean="0">
                            <a:latin typeface="Cambria Math" panose="02040503050406030204" pitchFamily="18" charset="0"/>
                          </a:rPr>
                          <m:t>4</m:t>
                        </m:r>
                      </m:sub>
                    </m:sSub>
                  </m:oMath>
                </a14:m>
                <a:r>
                  <a:rPr lang="es-AR" noProof="0" dirty="0"/>
                  <a:t>  (SIO)</a:t>
                </a:r>
              </a:p>
            </p:txBody>
          </p:sp>
        </mc:Choice>
        <mc:Fallback xmlns="">
          <p:sp>
            <p:nvSpPr>
              <p:cNvPr id="2" name="Title 1">
                <a:extLst>
                  <a:ext uri="{FF2B5EF4-FFF2-40B4-BE49-F238E27FC236}">
                    <a16:creationId xmlns:a16="http://schemas.microsoft.com/office/drawing/2014/main" id="{4455B99D-E911-7D69-D6F7-14D0494FD9AC}"/>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s-AR">
                    <a:noFill/>
                  </a:rPr>
                  <a:t> </a:t>
                </a:r>
              </a:p>
            </p:txBody>
          </p:sp>
        </mc:Fallback>
      </mc:AlternateContent>
      <p:sp>
        <p:nvSpPr>
          <p:cNvPr id="4" name="Slide Number Placeholder 3">
            <a:extLst>
              <a:ext uri="{FF2B5EF4-FFF2-40B4-BE49-F238E27FC236}">
                <a16:creationId xmlns:a16="http://schemas.microsoft.com/office/drawing/2014/main" id="{52D12F56-225B-DEAE-058C-B0312CAC5F99}"/>
              </a:ext>
            </a:extLst>
          </p:cNvPr>
          <p:cNvSpPr>
            <a:spLocks noGrp="1"/>
          </p:cNvSpPr>
          <p:nvPr>
            <p:ph type="sldNum" sz="quarter" idx="12"/>
          </p:nvPr>
        </p:nvSpPr>
        <p:spPr/>
        <p:txBody>
          <a:bodyPr/>
          <a:lstStyle/>
          <a:p>
            <a:fld id="{89651627-2ED5-481B-920F-DB1525FA561D}" type="slidenum">
              <a:rPr lang="es-AR" noProof="0" smtClean="0"/>
              <a:t>7</a:t>
            </a:fld>
            <a:endParaRPr lang="es-AR" noProof="0" dirty="0"/>
          </a:p>
        </p:txBody>
      </p:sp>
      <p:pic>
        <p:nvPicPr>
          <p:cNvPr id="6" name="Picture 5">
            <a:extLst>
              <a:ext uri="{FF2B5EF4-FFF2-40B4-BE49-F238E27FC236}">
                <a16:creationId xmlns:a16="http://schemas.microsoft.com/office/drawing/2014/main" id="{C9768128-F43D-B376-B2CC-F515329FC7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4858" y="1027906"/>
            <a:ext cx="4170144" cy="3313310"/>
          </a:xfrm>
          <a:prstGeom prst="rect">
            <a:avLst/>
          </a:prstGeom>
        </p:spPr>
      </p:pic>
      <p:pic>
        <p:nvPicPr>
          <p:cNvPr id="7" name="Picture 6">
            <a:extLst>
              <a:ext uri="{FF2B5EF4-FFF2-40B4-BE49-F238E27FC236}">
                <a16:creationId xmlns:a16="http://schemas.microsoft.com/office/drawing/2014/main" id="{B88B297F-05DB-D18E-7374-B65A50695B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414" y="1554750"/>
            <a:ext cx="2403671" cy="4571617"/>
          </a:xfrm>
          <a:prstGeom prst="rect">
            <a:avLst/>
          </a:prstGeom>
        </p:spPr>
      </p:pic>
      <p:pic>
        <p:nvPicPr>
          <p:cNvPr id="9" name="Picture 8">
            <a:extLst>
              <a:ext uri="{FF2B5EF4-FFF2-40B4-BE49-F238E27FC236}">
                <a16:creationId xmlns:a16="http://schemas.microsoft.com/office/drawing/2014/main" id="{28DFD4A2-990F-AD1B-28F1-0D390CF95985}"/>
              </a:ext>
            </a:extLst>
          </p:cNvPr>
          <p:cNvPicPr>
            <a:picLocks noChangeAspect="1"/>
          </p:cNvPicPr>
          <p:nvPr/>
        </p:nvPicPr>
        <p:blipFill>
          <a:blip r:embed="rId6"/>
          <a:stretch>
            <a:fillRect/>
          </a:stretch>
        </p:blipFill>
        <p:spPr>
          <a:xfrm>
            <a:off x="2846494" y="2583924"/>
            <a:ext cx="3754331" cy="3855254"/>
          </a:xfrm>
          <a:prstGeom prst="rect">
            <a:avLst/>
          </a:prstGeom>
        </p:spPr>
      </p:pic>
      <p:pic>
        <p:nvPicPr>
          <p:cNvPr id="15" name="Picture 14">
            <a:extLst>
              <a:ext uri="{FF2B5EF4-FFF2-40B4-BE49-F238E27FC236}">
                <a16:creationId xmlns:a16="http://schemas.microsoft.com/office/drawing/2014/main" id="{7A898A8E-1E11-8B69-A54C-F15F1A565218}"/>
              </a:ext>
            </a:extLst>
          </p:cNvPr>
          <p:cNvPicPr>
            <a:picLocks noChangeAspect="1"/>
          </p:cNvPicPr>
          <p:nvPr/>
        </p:nvPicPr>
        <p:blipFill>
          <a:blip r:embed="rId7"/>
          <a:stretch>
            <a:fillRect/>
          </a:stretch>
        </p:blipFill>
        <p:spPr>
          <a:xfrm>
            <a:off x="7634151" y="4511551"/>
            <a:ext cx="1952898" cy="188621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960CF7-67A1-39C5-F40B-3A1022A05AD3}"/>
                  </a:ext>
                </a:extLst>
              </p:cNvPr>
              <p:cNvSpPr txBox="1"/>
              <p:nvPr/>
            </p:nvSpPr>
            <p:spPr>
              <a:xfrm>
                <a:off x="6562727" y="3156650"/>
                <a:ext cx="1171575"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AR" sz="5400" b="0" i="1" noProof="0" smtClean="0">
                          <a:latin typeface="Cambria Math" panose="02040503050406030204" pitchFamily="18" charset="0"/>
                        </a:rPr>
                        <m:t>+</m:t>
                      </m:r>
                    </m:oMath>
                  </m:oMathPara>
                </a14:m>
                <a:endParaRPr lang="es-AR" sz="5400" noProof="0" dirty="0"/>
              </a:p>
            </p:txBody>
          </p:sp>
        </mc:Choice>
        <mc:Fallback xmlns="">
          <p:sp>
            <p:nvSpPr>
              <p:cNvPr id="17" name="TextBox 16">
                <a:extLst>
                  <a:ext uri="{FF2B5EF4-FFF2-40B4-BE49-F238E27FC236}">
                    <a16:creationId xmlns:a16="http://schemas.microsoft.com/office/drawing/2014/main" id="{2C960CF7-67A1-39C5-F40B-3A1022A05AD3}"/>
                  </a:ext>
                </a:extLst>
              </p:cNvPr>
              <p:cNvSpPr txBox="1">
                <a:spLocks noRot="1" noChangeAspect="1" noMove="1" noResize="1" noEditPoints="1" noAdjustHandles="1" noChangeArrowheads="1" noChangeShapeType="1" noTextEdit="1"/>
              </p:cNvSpPr>
              <p:nvPr/>
            </p:nvSpPr>
            <p:spPr>
              <a:xfrm>
                <a:off x="6562727" y="3156650"/>
                <a:ext cx="1171575" cy="923330"/>
              </a:xfrm>
              <a:prstGeom prst="rect">
                <a:avLst/>
              </a:prstGeom>
              <a:blipFill>
                <a:blip r:embed="rId8"/>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F903DF0-45F8-D549-F375-3CE7EE88D8BE}"/>
                  </a:ext>
                </a:extLst>
              </p:cNvPr>
              <p:cNvSpPr txBox="1"/>
              <p:nvPr/>
            </p:nvSpPr>
            <p:spPr>
              <a:xfrm>
                <a:off x="2846494" y="1361122"/>
                <a:ext cx="3678129" cy="1323439"/>
              </a:xfrm>
              <a:prstGeom prst="rect">
                <a:avLst/>
              </a:prstGeom>
              <a:noFill/>
            </p:spPr>
            <p:txBody>
              <a:bodyPr wrap="square" rtlCol="0">
                <a:spAutoFit/>
              </a:bodyPr>
              <a:lstStyle/>
              <a:p>
                <a:pPr marL="285750" indent="-285750">
                  <a:buFont typeface="Arial" panose="020B0604020202020204" pitchFamily="34" charset="0"/>
                  <a:buChar char="•"/>
                </a:pPr>
                <a:r>
                  <a:rPr lang="es-AR" sz="2000" noProof="0" dirty="0"/>
                  <a:t>Separación de orbitales </a:t>
                </a:r>
                <a14:m>
                  <m:oMath xmlns:m="http://schemas.openxmlformats.org/officeDocument/2006/math">
                    <m:r>
                      <a:rPr lang="es-AR" sz="2000" b="0" i="1" noProof="0" smtClean="0">
                        <a:latin typeface="Cambria Math" panose="02040503050406030204" pitchFamily="18" charset="0"/>
                      </a:rPr>
                      <m:t>𝑑</m:t>
                    </m:r>
                  </m:oMath>
                </a14:m>
                <a:endParaRPr lang="es-AR" sz="2000" b="0" noProof="0" dirty="0"/>
              </a:p>
              <a:p>
                <a:pPr marL="285750" indent="-285750">
                  <a:buFont typeface="Arial" panose="020B0604020202020204" pitchFamily="34" charset="0"/>
                  <a:buChar char="•"/>
                </a:pPr>
                <a:r>
                  <a:rPr lang="es-AR" sz="2000" noProof="0" dirty="0"/>
                  <a:t>Iridatos del </a:t>
                </a:r>
                <a14:m>
                  <m:oMath xmlns:m="http://schemas.openxmlformats.org/officeDocument/2006/math">
                    <m:r>
                      <a:rPr lang="es-AR" sz="2000" b="0" i="1" noProof="0" smtClean="0">
                        <a:latin typeface="Cambria Math" panose="02040503050406030204" pitchFamily="18" charset="0"/>
                      </a:rPr>
                      <m:t>5</m:t>
                    </m:r>
                    <m:r>
                      <a:rPr lang="es-AR" sz="2000" b="0" i="1" noProof="0" smtClean="0">
                        <a:latin typeface="Cambria Math" panose="02040503050406030204" pitchFamily="18" charset="0"/>
                      </a:rPr>
                      <m:t>𝑑</m:t>
                    </m:r>
                    <m:r>
                      <a:rPr lang="es-AR" sz="2000" b="0" i="1" noProof="0" smtClean="0">
                        <a:latin typeface="Cambria Math" panose="02040503050406030204" pitchFamily="18" charset="0"/>
                      </a:rPr>
                      <m:t> →</m:t>
                    </m:r>
                  </m:oMath>
                </a14:m>
                <a:r>
                  <a:rPr lang="es-AR" sz="2000" noProof="0" dirty="0"/>
                  <a:t> Fuerte SOC</a:t>
                </a:r>
              </a:p>
              <a:p>
                <a:pPr marL="285750" indent="-285750">
                  <a:buFont typeface="Arial" panose="020B0604020202020204" pitchFamily="34" charset="0"/>
                  <a:buChar char="•"/>
                </a:pPr>
                <a:r>
                  <a:rPr lang="es-AR" sz="2000" noProof="0" dirty="0"/>
                  <a:t>Correlación no despreciable</a:t>
                </a:r>
              </a:p>
              <a:p>
                <a14:m>
                  <m:oMath xmlns:m="http://schemas.openxmlformats.org/officeDocument/2006/math">
                    <m:r>
                      <a:rPr lang="es-AR" sz="2000" b="0" i="1" noProof="0" smtClean="0">
                        <a:latin typeface="Cambria Math" panose="02040503050406030204" pitchFamily="18" charset="0"/>
                      </a:rPr>
                      <m:t>→</m:t>
                    </m:r>
                  </m:oMath>
                </a14:m>
                <a:r>
                  <a:rPr lang="es-AR" sz="2000" noProof="0" dirty="0"/>
                  <a:t> Estado de Mott aislante!</a:t>
                </a:r>
              </a:p>
            </p:txBody>
          </p:sp>
        </mc:Choice>
        <mc:Fallback xmlns="">
          <p:sp>
            <p:nvSpPr>
              <p:cNvPr id="18" name="TextBox 17">
                <a:extLst>
                  <a:ext uri="{FF2B5EF4-FFF2-40B4-BE49-F238E27FC236}">
                    <a16:creationId xmlns:a16="http://schemas.microsoft.com/office/drawing/2014/main" id="{CF903DF0-45F8-D549-F375-3CE7EE88D8BE}"/>
                  </a:ext>
                </a:extLst>
              </p:cNvPr>
              <p:cNvSpPr txBox="1">
                <a:spLocks noRot="1" noChangeAspect="1" noMove="1" noResize="1" noEditPoints="1" noAdjustHandles="1" noChangeArrowheads="1" noChangeShapeType="1" noTextEdit="1"/>
              </p:cNvSpPr>
              <p:nvPr/>
            </p:nvSpPr>
            <p:spPr>
              <a:xfrm>
                <a:off x="2846494" y="1361122"/>
                <a:ext cx="3678129" cy="1323439"/>
              </a:xfrm>
              <a:prstGeom prst="rect">
                <a:avLst/>
              </a:prstGeom>
              <a:blipFill>
                <a:blip r:embed="rId9"/>
                <a:stretch>
                  <a:fillRect l="-1493" t="-2304" b="-7373"/>
                </a:stretch>
              </a:blipFill>
            </p:spPr>
            <p:txBody>
              <a:bodyPr/>
              <a:lstStyle/>
              <a:p>
                <a:r>
                  <a:rPr lang="es-AR">
                    <a:noFill/>
                  </a:rPr>
                  <a:t> </a:t>
                </a:r>
              </a:p>
            </p:txBody>
          </p:sp>
        </mc:Fallback>
      </mc:AlternateContent>
      <p:sp>
        <p:nvSpPr>
          <p:cNvPr id="19" name="TextBox 18">
            <a:extLst>
              <a:ext uri="{FF2B5EF4-FFF2-40B4-BE49-F238E27FC236}">
                <a16:creationId xmlns:a16="http://schemas.microsoft.com/office/drawing/2014/main" id="{B67DF469-B705-2000-BB02-C2D146A4A068}"/>
              </a:ext>
            </a:extLst>
          </p:cNvPr>
          <p:cNvSpPr txBox="1"/>
          <p:nvPr/>
        </p:nvSpPr>
        <p:spPr>
          <a:xfrm>
            <a:off x="9577524" y="4485161"/>
            <a:ext cx="2344062" cy="1938992"/>
          </a:xfrm>
          <a:prstGeom prst="rect">
            <a:avLst/>
          </a:prstGeom>
          <a:noFill/>
        </p:spPr>
        <p:txBody>
          <a:bodyPr wrap="square" rtlCol="0">
            <a:spAutoFit/>
          </a:bodyPr>
          <a:lstStyle/>
          <a:p>
            <a:pPr algn="ctr"/>
            <a:r>
              <a:rPr lang="es-AR" sz="2000" noProof="0" dirty="0"/>
              <a:t>Acoplamiento de estructura cristalina con inclinación magnética (ordenamiento antiferromagnetico)</a:t>
            </a:r>
          </a:p>
        </p:txBody>
      </p:sp>
      <p:sp>
        <p:nvSpPr>
          <p:cNvPr id="3" name="TextBox 2">
            <a:extLst>
              <a:ext uri="{FF2B5EF4-FFF2-40B4-BE49-F238E27FC236}">
                <a16:creationId xmlns:a16="http://schemas.microsoft.com/office/drawing/2014/main" id="{EF046FAB-CB8F-6C3F-3311-549374853633}"/>
              </a:ext>
            </a:extLst>
          </p:cNvPr>
          <p:cNvSpPr txBox="1"/>
          <p:nvPr/>
        </p:nvSpPr>
        <p:spPr>
          <a:xfrm>
            <a:off x="464764" y="6126367"/>
            <a:ext cx="2295525" cy="646331"/>
          </a:xfrm>
          <a:prstGeom prst="rect">
            <a:avLst/>
          </a:prstGeom>
          <a:noFill/>
        </p:spPr>
        <p:txBody>
          <a:bodyPr wrap="square" rtlCol="0">
            <a:spAutoFit/>
          </a:bodyPr>
          <a:lstStyle/>
          <a:p>
            <a:r>
              <a:rPr lang="es-AR" sz="1200" noProof="0" dirty="0">
                <a:solidFill>
                  <a:schemeClr val="accent1">
                    <a:lumMod val="75000"/>
                  </a:schemeClr>
                </a:solidFill>
              </a:rPr>
              <a:t>Cao et al., </a:t>
            </a:r>
            <a:r>
              <a:rPr lang="es-AR" sz="1200" noProof="0" dirty="0" err="1">
                <a:solidFill>
                  <a:schemeClr val="accent1">
                    <a:lumMod val="75000"/>
                  </a:schemeClr>
                </a:solidFill>
              </a:rPr>
              <a:t>The</a:t>
            </a:r>
            <a:r>
              <a:rPr lang="es-AR" sz="1200" noProof="0" dirty="0">
                <a:solidFill>
                  <a:schemeClr val="accent1">
                    <a:lumMod val="75000"/>
                  </a:schemeClr>
                </a:solidFill>
              </a:rPr>
              <a:t> </a:t>
            </a:r>
            <a:r>
              <a:rPr lang="es-AR" sz="1200" noProof="0" dirty="0" err="1">
                <a:solidFill>
                  <a:schemeClr val="accent1">
                    <a:lumMod val="75000"/>
                  </a:schemeClr>
                </a:solidFill>
              </a:rPr>
              <a:t>challenge</a:t>
            </a:r>
            <a:r>
              <a:rPr lang="es-AR" sz="1200" noProof="0" dirty="0">
                <a:solidFill>
                  <a:schemeClr val="accent1">
                    <a:lumMod val="75000"/>
                  </a:schemeClr>
                </a:solidFill>
              </a:rPr>
              <a:t> </a:t>
            </a:r>
            <a:r>
              <a:rPr lang="es-AR" sz="1200" noProof="0" dirty="0" err="1">
                <a:solidFill>
                  <a:schemeClr val="accent1">
                    <a:lumMod val="75000"/>
                  </a:schemeClr>
                </a:solidFill>
              </a:rPr>
              <a:t>of</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tuned</a:t>
            </a:r>
            <a:r>
              <a:rPr lang="es-AR" sz="1200" noProof="0" dirty="0">
                <a:solidFill>
                  <a:schemeClr val="accent1">
                    <a:lumMod val="75000"/>
                  </a:schemeClr>
                </a:solidFill>
              </a:rPr>
              <a:t> </a:t>
            </a:r>
            <a:r>
              <a:rPr lang="es-AR" sz="1200" noProof="0" dirty="0" err="1">
                <a:solidFill>
                  <a:schemeClr val="accent1">
                    <a:lumMod val="75000"/>
                  </a:schemeClr>
                </a:solidFill>
              </a:rPr>
              <a:t>ground</a:t>
            </a:r>
            <a:r>
              <a:rPr lang="es-AR" sz="1200" noProof="0" dirty="0">
                <a:solidFill>
                  <a:schemeClr val="accent1">
                    <a:lumMod val="75000"/>
                  </a:schemeClr>
                </a:solidFill>
              </a:rPr>
              <a:t> </a:t>
            </a:r>
            <a:r>
              <a:rPr lang="es-AR" sz="1200" noProof="0" dirty="0" err="1">
                <a:solidFill>
                  <a:schemeClr val="accent1">
                    <a:lumMod val="75000"/>
                  </a:schemeClr>
                </a:solidFill>
              </a:rPr>
              <a:t>states</a:t>
            </a:r>
            <a:r>
              <a:rPr lang="es-AR" sz="1200" noProof="0" dirty="0">
                <a:solidFill>
                  <a:schemeClr val="accent1">
                    <a:lumMod val="75000"/>
                  </a:schemeClr>
                </a:solidFill>
              </a:rPr>
              <a:t> in </a:t>
            </a:r>
            <a:r>
              <a:rPr lang="es-AR" sz="1200" noProof="0" dirty="0" err="1">
                <a:solidFill>
                  <a:schemeClr val="accent1">
                    <a:lumMod val="75000"/>
                  </a:schemeClr>
                </a:solidFill>
              </a:rPr>
              <a:t>iridates</a:t>
            </a:r>
            <a:r>
              <a:rPr lang="es-AR" sz="1200" noProof="0" dirty="0">
                <a:solidFill>
                  <a:schemeClr val="accent1">
                    <a:lumMod val="75000"/>
                  </a:schemeClr>
                </a:solidFill>
              </a:rPr>
              <a:t>: a </a:t>
            </a:r>
            <a:r>
              <a:rPr lang="es-AR" sz="1200" noProof="0" dirty="0" err="1">
                <a:solidFill>
                  <a:schemeClr val="accent1">
                    <a:lumMod val="75000"/>
                  </a:schemeClr>
                </a:solidFill>
              </a:rPr>
              <a:t>key</a:t>
            </a:r>
            <a:r>
              <a:rPr lang="es-AR" sz="1200" noProof="0" dirty="0">
                <a:solidFill>
                  <a:schemeClr val="accent1">
                    <a:lumMod val="75000"/>
                  </a:schemeClr>
                </a:solidFill>
              </a:rPr>
              <a:t> </a:t>
            </a:r>
            <a:r>
              <a:rPr lang="es-AR" sz="1200" noProof="0" dirty="0" err="1">
                <a:solidFill>
                  <a:schemeClr val="accent1">
                    <a:lumMod val="75000"/>
                  </a:schemeClr>
                </a:solidFill>
              </a:rPr>
              <a:t>issues</a:t>
            </a:r>
            <a:r>
              <a:rPr lang="es-AR" sz="1200" noProof="0" dirty="0">
                <a:solidFill>
                  <a:schemeClr val="accent1">
                    <a:lumMod val="75000"/>
                  </a:schemeClr>
                </a:solidFill>
              </a:rPr>
              <a:t> </a:t>
            </a:r>
            <a:r>
              <a:rPr lang="es-AR" sz="1200" noProof="0" dirty="0" err="1">
                <a:solidFill>
                  <a:schemeClr val="accent1">
                    <a:lumMod val="75000"/>
                  </a:schemeClr>
                </a:solidFill>
              </a:rPr>
              <a:t>review</a:t>
            </a:r>
            <a:r>
              <a:rPr lang="es-AR" sz="1200" noProof="0" dirty="0">
                <a:solidFill>
                  <a:schemeClr val="accent1">
                    <a:lumMod val="75000"/>
                  </a:schemeClr>
                </a:solidFill>
              </a:rPr>
              <a:t>, 2018</a:t>
            </a:r>
          </a:p>
        </p:txBody>
      </p:sp>
      <p:sp>
        <p:nvSpPr>
          <p:cNvPr id="5" name="TextBox 4">
            <a:extLst>
              <a:ext uri="{FF2B5EF4-FFF2-40B4-BE49-F238E27FC236}">
                <a16:creationId xmlns:a16="http://schemas.microsoft.com/office/drawing/2014/main" id="{198C12B3-3BDD-814F-2D11-AF0AEC542BB1}"/>
              </a:ext>
            </a:extLst>
          </p:cNvPr>
          <p:cNvSpPr txBox="1"/>
          <p:nvPr/>
        </p:nvSpPr>
        <p:spPr>
          <a:xfrm>
            <a:off x="9459477" y="373350"/>
            <a:ext cx="2295525" cy="646331"/>
          </a:xfrm>
          <a:prstGeom prst="rect">
            <a:avLst/>
          </a:prstGeom>
          <a:noFill/>
        </p:spPr>
        <p:txBody>
          <a:bodyPr wrap="square" rtlCol="0">
            <a:spAutoFit/>
          </a:bodyPr>
          <a:lstStyle/>
          <a:p>
            <a:r>
              <a:rPr lang="es-AR" sz="1200" noProof="0" dirty="0">
                <a:solidFill>
                  <a:schemeClr val="accent1">
                    <a:lumMod val="75000"/>
                  </a:schemeClr>
                </a:solidFill>
              </a:rPr>
              <a:t>Cao et al., </a:t>
            </a:r>
            <a:r>
              <a:rPr lang="es-AR" sz="1200" noProof="0" dirty="0" err="1">
                <a:solidFill>
                  <a:schemeClr val="accent1">
                    <a:lumMod val="75000"/>
                  </a:schemeClr>
                </a:solidFill>
              </a:rPr>
              <a:t>The</a:t>
            </a:r>
            <a:r>
              <a:rPr lang="es-AR" sz="1200" noProof="0" dirty="0">
                <a:solidFill>
                  <a:schemeClr val="accent1">
                    <a:lumMod val="75000"/>
                  </a:schemeClr>
                </a:solidFill>
              </a:rPr>
              <a:t> </a:t>
            </a:r>
            <a:r>
              <a:rPr lang="es-AR" sz="1200" noProof="0" dirty="0" err="1">
                <a:solidFill>
                  <a:schemeClr val="accent1">
                    <a:lumMod val="75000"/>
                  </a:schemeClr>
                </a:solidFill>
              </a:rPr>
              <a:t>challenge</a:t>
            </a:r>
            <a:r>
              <a:rPr lang="es-AR" sz="1200" noProof="0" dirty="0">
                <a:solidFill>
                  <a:schemeClr val="accent1">
                    <a:lumMod val="75000"/>
                  </a:schemeClr>
                </a:solidFill>
              </a:rPr>
              <a:t> </a:t>
            </a:r>
            <a:r>
              <a:rPr lang="es-AR" sz="1200" noProof="0" dirty="0" err="1">
                <a:solidFill>
                  <a:schemeClr val="accent1">
                    <a:lumMod val="75000"/>
                  </a:schemeClr>
                </a:solidFill>
              </a:rPr>
              <a:t>of</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tuned</a:t>
            </a:r>
            <a:r>
              <a:rPr lang="es-AR" sz="1200" noProof="0" dirty="0">
                <a:solidFill>
                  <a:schemeClr val="accent1">
                    <a:lumMod val="75000"/>
                  </a:schemeClr>
                </a:solidFill>
              </a:rPr>
              <a:t> </a:t>
            </a:r>
            <a:r>
              <a:rPr lang="es-AR" sz="1200" noProof="0" dirty="0" err="1">
                <a:solidFill>
                  <a:schemeClr val="accent1">
                    <a:lumMod val="75000"/>
                  </a:schemeClr>
                </a:solidFill>
              </a:rPr>
              <a:t>ground</a:t>
            </a:r>
            <a:r>
              <a:rPr lang="es-AR" sz="1200" noProof="0" dirty="0">
                <a:solidFill>
                  <a:schemeClr val="accent1">
                    <a:lumMod val="75000"/>
                  </a:schemeClr>
                </a:solidFill>
              </a:rPr>
              <a:t> </a:t>
            </a:r>
            <a:r>
              <a:rPr lang="es-AR" sz="1200" noProof="0" dirty="0" err="1">
                <a:solidFill>
                  <a:schemeClr val="accent1">
                    <a:lumMod val="75000"/>
                  </a:schemeClr>
                </a:solidFill>
              </a:rPr>
              <a:t>states</a:t>
            </a:r>
            <a:r>
              <a:rPr lang="es-AR" sz="1200" noProof="0" dirty="0">
                <a:solidFill>
                  <a:schemeClr val="accent1">
                    <a:lumMod val="75000"/>
                  </a:schemeClr>
                </a:solidFill>
              </a:rPr>
              <a:t> in </a:t>
            </a:r>
            <a:r>
              <a:rPr lang="es-AR" sz="1200" noProof="0" dirty="0" err="1">
                <a:solidFill>
                  <a:schemeClr val="accent1">
                    <a:lumMod val="75000"/>
                  </a:schemeClr>
                </a:solidFill>
              </a:rPr>
              <a:t>iridates</a:t>
            </a:r>
            <a:r>
              <a:rPr lang="es-AR" sz="1200" noProof="0" dirty="0">
                <a:solidFill>
                  <a:schemeClr val="accent1">
                    <a:lumMod val="75000"/>
                  </a:schemeClr>
                </a:solidFill>
              </a:rPr>
              <a:t>: a </a:t>
            </a:r>
            <a:r>
              <a:rPr lang="es-AR" sz="1200" noProof="0" dirty="0" err="1">
                <a:solidFill>
                  <a:schemeClr val="accent1">
                    <a:lumMod val="75000"/>
                  </a:schemeClr>
                </a:solidFill>
              </a:rPr>
              <a:t>key</a:t>
            </a:r>
            <a:r>
              <a:rPr lang="es-AR" sz="1200" noProof="0" dirty="0">
                <a:solidFill>
                  <a:schemeClr val="accent1">
                    <a:lumMod val="75000"/>
                  </a:schemeClr>
                </a:solidFill>
              </a:rPr>
              <a:t> </a:t>
            </a:r>
            <a:r>
              <a:rPr lang="es-AR" sz="1200" noProof="0" dirty="0" err="1">
                <a:solidFill>
                  <a:schemeClr val="accent1">
                    <a:lumMod val="75000"/>
                  </a:schemeClr>
                </a:solidFill>
              </a:rPr>
              <a:t>issues</a:t>
            </a:r>
            <a:r>
              <a:rPr lang="es-AR" sz="1200" noProof="0" dirty="0">
                <a:solidFill>
                  <a:schemeClr val="accent1">
                    <a:lumMod val="75000"/>
                  </a:schemeClr>
                </a:solidFill>
              </a:rPr>
              <a:t> </a:t>
            </a:r>
            <a:r>
              <a:rPr lang="es-AR" sz="1200" noProof="0" dirty="0" err="1">
                <a:solidFill>
                  <a:schemeClr val="accent1">
                    <a:lumMod val="75000"/>
                  </a:schemeClr>
                </a:solidFill>
              </a:rPr>
              <a:t>review</a:t>
            </a:r>
            <a:r>
              <a:rPr lang="es-AR" sz="1200" noProof="0" dirty="0">
                <a:solidFill>
                  <a:schemeClr val="accent1">
                    <a:lumMod val="75000"/>
                  </a:schemeClr>
                </a:solidFill>
              </a:rPr>
              <a:t>, 2018</a:t>
            </a:r>
          </a:p>
        </p:txBody>
      </p:sp>
      <p:sp>
        <p:nvSpPr>
          <p:cNvPr id="8" name="TextBox 7">
            <a:extLst>
              <a:ext uri="{FF2B5EF4-FFF2-40B4-BE49-F238E27FC236}">
                <a16:creationId xmlns:a16="http://schemas.microsoft.com/office/drawing/2014/main" id="{30678B6B-A3B4-B425-4153-E1359AFC57FC}"/>
              </a:ext>
            </a:extLst>
          </p:cNvPr>
          <p:cNvSpPr txBox="1"/>
          <p:nvPr/>
        </p:nvSpPr>
        <p:spPr>
          <a:xfrm>
            <a:off x="2846494" y="6398309"/>
            <a:ext cx="3754331" cy="461665"/>
          </a:xfrm>
          <a:prstGeom prst="rect">
            <a:avLst/>
          </a:prstGeom>
          <a:noFill/>
        </p:spPr>
        <p:txBody>
          <a:bodyPr wrap="square" rtlCol="0">
            <a:spAutoFit/>
          </a:bodyPr>
          <a:lstStyle/>
          <a:p>
            <a:r>
              <a:rPr lang="es-AR" sz="1200" noProof="0" dirty="0">
                <a:solidFill>
                  <a:schemeClr val="accent1">
                    <a:lumMod val="75000"/>
                  </a:schemeClr>
                </a:solidFill>
              </a:rPr>
              <a:t>Kim et al., Novel Jeff = ½ Mott </a:t>
            </a:r>
            <a:r>
              <a:rPr lang="es-AR" sz="1200" noProof="0" dirty="0" err="1">
                <a:solidFill>
                  <a:schemeClr val="accent1">
                    <a:lumMod val="75000"/>
                  </a:schemeClr>
                </a:solidFill>
              </a:rPr>
              <a:t>State</a:t>
            </a:r>
            <a:r>
              <a:rPr lang="es-AR" sz="1200" noProof="0" dirty="0">
                <a:solidFill>
                  <a:schemeClr val="accent1">
                    <a:lumMod val="75000"/>
                  </a:schemeClr>
                </a:solidFill>
              </a:rPr>
              <a:t> </a:t>
            </a:r>
            <a:r>
              <a:rPr lang="es-AR" sz="1200" noProof="0" dirty="0" err="1">
                <a:solidFill>
                  <a:schemeClr val="accent1">
                    <a:lumMod val="75000"/>
                  </a:schemeClr>
                </a:solidFill>
              </a:rPr>
              <a:t>Induced</a:t>
            </a:r>
            <a:r>
              <a:rPr lang="es-AR" sz="1200" noProof="0" dirty="0">
                <a:solidFill>
                  <a:schemeClr val="accent1">
                    <a:lumMod val="75000"/>
                  </a:schemeClr>
                </a:solidFill>
              </a:rPr>
              <a:t> </a:t>
            </a:r>
            <a:r>
              <a:rPr lang="es-AR" sz="1200" noProof="0" dirty="0" err="1">
                <a:solidFill>
                  <a:schemeClr val="accent1">
                    <a:lumMod val="75000"/>
                  </a:schemeClr>
                </a:solidFill>
              </a:rPr>
              <a:t>by</a:t>
            </a:r>
            <a:r>
              <a:rPr lang="es-AR" sz="1200" noProof="0" dirty="0">
                <a:solidFill>
                  <a:schemeClr val="accent1">
                    <a:lumMod val="75000"/>
                  </a:schemeClr>
                </a:solidFill>
              </a:rPr>
              <a:t> </a:t>
            </a:r>
            <a:r>
              <a:rPr lang="es-AR" sz="1200" noProof="0" dirty="0" err="1">
                <a:solidFill>
                  <a:schemeClr val="accent1">
                    <a:lumMod val="75000"/>
                  </a:schemeClr>
                </a:solidFill>
              </a:rPr>
              <a:t>Relativistic</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Coupling</a:t>
            </a:r>
            <a:r>
              <a:rPr lang="es-AR" sz="1200" noProof="0" dirty="0">
                <a:solidFill>
                  <a:schemeClr val="accent1">
                    <a:lumMod val="75000"/>
                  </a:schemeClr>
                </a:solidFill>
              </a:rPr>
              <a:t> in Sr2IrO4, 2008</a:t>
            </a:r>
          </a:p>
        </p:txBody>
      </p:sp>
    </p:spTree>
    <p:extLst>
      <p:ext uri="{BB962C8B-B14F-4D97-AF65-F5344CB8AC3E}">
        <p14:creationId xmlns:p14="http://schemas.microsoft.com/office/powerpoint/2010/main" val="293987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3" grpId="0"/>
      <p:bldP spid="5"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51D4B-7A6E-9D0B-A43F-B979FBFCEF69}"/>
              </a:ext>
            </a:extLst>
          </p:cNvPr>
          <p:cNvSpPr>
            <a:spLocks noGrp="1"/>
          </p:cNvSpPr>
          <p:nvPr>
            <p:ph type="title"/>
          </p:nvPr>
        </p:nvSpPr>
        <p:spPr>
          <a:xfrm>
            <a:off x="838200" y="346075"/>
            <a:ext cx="10515600" cy="1325563"/>
          </a:xfrm>
        </p:spPr>
        <p:txBody>
          <a:bodyPr/>
          <a:lstStyle/>
          <a:p>
            <a:r>
              <a:rPr lang="es-AR" noProof="0" dirty="0"/>
              <a:t>Antecedentes </a:t>
            </a:r>
          </a:p>
        </p:txBody>
      </p:sp>
      <p:sp>
        <p:nvSpPr>
          <p:cNvPr id="4" name="Slide Number Placeholder 3">
            <a:extLst>
              <a:ext uri="{FF2B5EF4-FFF2-40B4-BE49-F238E27FC236}">
                <a16:creationId xmlns:a16="http://schemas.microsoft.com/office/drawing/2014/main" id="{E40A6F45-5204-BC87-BB72-5E833FD74218}"/>
              </a:ext>
            </a:extLst>
          </p:cNvPr>
          <p:cNvSpPr>
            <a:spLocks noGrp="1"/>
          </p:cNvSpPr>
          <p:nvPr>
            <p:ph type="sldNum" sz="quarter" idx="12"/>
          </p:nvPr>
        </p:nvSpPr>
        <p:spPr/>
        <p:txBody>
          <a:bodyPr/>
          <a:lstStyle/>
          <a:p>
            <a:fld id="{89651627-2ED5-481B-920F-DB1525FA561D}" type="slidenum">
              <a:rPr lang="es-AR" noProof="0" smtClean="0"/>
              <a:t>8</a:t>
            </a:fld>
            <a:endParaRPr lang="es-AR" noProof="0" dirty="0"/>
          </a:p>
        </p:txBody>
      </p:sp>
      <p:pic>
        <p:nvPicPr>
          <p:cNvPr id="6" name="Picture 5">
            <a:extLst>
              <a:ext uri="{FF2B5EF4-FFF2-40B4-BE49-F238E27FC236}">
                <a16:creationId xmlns:a16="http://schemas.microsoft.com/office/drawing/2014/main" id="{3323C7C8-CDA4-DB78-71D1-F766DFEE179E}"/>
              </a:ext>
            </a:extLst>
          </p:cNvPr>
          <p:cNvPicPr>
            <a:picLocks noChangeAspect="1"/>
          </p:cNvPicPr>
          <p:nvPr/>
        </p:nvPicPr>
        <p:blipFill>
          <a:blip r:embed="rId3"/>
          <a:stretch>
            <a:fillRect/>
          </a:stretch>
        </p:blipFill>
        <p:spPr>
          <a:xfrm>
            <a:off x="472498" y="2715099"/>
            <a:ext cx="6311122" cy="3481809"/>
          </a:xfrm>
          <a:prstGeom prst="rect">
            <a:avLst/>
          </a:prstGeom>
        </p:spPr>
      </p:pic>
      <p:pic>
        <p:nvPicPr>
          <p:cNvPr id="8" name="Picture 7">
            <a:extLst>
              <a:ext uri="{FF2B5EF4-FFF2-40B4-BE49-F238E27FC236}">
                <a16:creationId xmlns:a16="http://schemas.microsoft.com/office/drawing/2014/main" id="{129313EE-8258-A744-FB72-BCB2CD07F077}"/>
              </a:ext>
            </a:extLst>
          </p:cNvPr>
          <p:cNvPicPr>
            <a:picLocks noChangeAspect="1"/>
          </p:cNvPicPr>
          <p:nvPr/>
        </p:nvPicPr>
        <p:blipFill>
          <a:blip r:embed="rId4"/>
          <a:stretch>
            <a:fillRect/>
          </a:stretch>
        </p:blipFill>
        <p:spPr>
          <a:xfrm>
            <a:off x="7495846" y="1935804"/>
            <a:ext cx="3691230" cy="4420546"/>
          </a:xfrm>
          <a:prstGeom prst="rect">
            <a:avLst/>
          </a:prstGeom>
        </p:spPr>
      </p:pic>
      <p:sp>
        <p:nvSpPr>
          <p:cNvPr id="10" name="TextBox 9">
            <a:extLst>
              <a:ext uri="{FF2B5EF4-FFF2-40B4-BE49-F238E27FC236}">
                <a16:creationId xmlns:a16="http://schemas.microsoft.com/office/drawing/2014/main" id="{0E829D16-8BA1-BDC7-C28A-0C092D330AA6}"/>
              </a:ext>
            </a:extLst>
          </p:cNvPr>
          <p:cNvSpPr txBox="1"/>
          <p:nvPr/>
        </p:nvSpPr>
        <p:spPr>
          <a:xfrm>
            <a:off x="200024" y="1223873"/>
            <a:ext cx="6764980" cy="1938992"/>
          </a:xfrm>
          <a:prstGeom prst="rect">
            <a:avLst/>
          </a:prstGeom>
          <a:noFill/>
        </p:spPr>
        <p:txBody>
          <a:bodyPr wrap="square" rtlCol="0">
            <a:spAutoFit/>
          </a:bodyPr>
          <a:lstStyle/>
          <a:p>
            <a:r>
              <a:rPr lang="es-AR" sz="2400" dirty="0"/>
              <a:t>Cao:</a:t>
            </a:r>
            <a:endParaRPr lang="es-AR" sz="2400" noProof="0" dirty="0"/>
          </a:p>
          <a:p>
            <a:pPr marL="285750" indent="-285750">
              <a:buFont typeface="Arial" panose="020B0604020202020204" pitchFamily="34" charset="0"/>
              <a:buChar char="•"/>
            </a:pPr>
            <a:r>
              <a:rPr lang="es-AR" sz="2400" noProof="0" dirty="0"/>
              <a:t>Extensos estudios sobre la relación de conducción eléctrica, magnetización y temperatura</a:t>
            </a:r>
          </a:p>
          <a:p>
            <a:pPr marL="285750" indent="-285750">
              <a:buFont typeface="Arial" panose="020B0604020202020204" pitchFamily="34" charset="0"/>
              <a:buChar char="•"/>
            </a:pPr>
            <a:r>
              <a:rPr lang="es-AR" sz="2400" noProof="0" dirty="0"/>
              <a:t>Relación estructura-estímulo eléctrico</a:t>
            </a:r>
          </a:p>
          <a:p>
            <a:pPr marL="285750" indent="-285750">
              <a:buFont typeface="Arial" panose="020B0604020202020204" pitchFamily="34" charset="0"/>
              <a:buChar char="•"/>
            </a:pPr>
            <a:endParaRPr lang="es-AR" sz="2400" noProof="0" dirty="0"/>
          </a:p>
        </p:txBody>
      </p:sp>
      <p:sp>
        <p:nvSpPr>
          <p:cNvPr id="3" name="TextBox 2">
            <a:extLst>
              <a:ext uri="{FF2B5EF4-FFF2-40B4-BE49-F238E27FC236}">
                <a16:creationId xmlns:a16="http://schemas.microsoft.com/office/drawing/2014/main" id="{A667C480-5614-38CA-0A75-301982C61350}"/>
              </a:ext>
            </a:extLst>
          </p:cNvPr>
          <p:cNvSpPr txBox="1"/>
          <p:nvPr/>
        </p:nvSpPr>
        <p:spPr>
          <a:xfrm>
            <a:off x="838200" y="6259810"/>
            <a:ext cx="5945420" cy="461665"/>
          </a:xfrm>
          <a:prstGeom prst="rect">
            <a:avLst/>
          </a:prstGeom>
          <a:noFill/>
        </p:spPr>
        <p:txBody>
          <a:bodyPr wrap="square" rtlCol="0">
            <a:spAutoFit/>
          </a:bodyPr>
          <a:lstStyle/>
          <a:p>
            <a:r>
              <a:rPr lang="es-AR" sz="1200" noProof="0" dirty="0">
                <a:solidFill>
                  <a:schemeClr val="accent1">
                    <a:lumMod val="75000"/>
                  </a:schemeClr>
                </a:solidFill>
              </a:rPr>
              <a:t>Cao et al., </a:t>
            </a:r>
            <a:r>
              <a:rPr lang="es-AR" sz="1200" noProof="0" dirty="0" err="1">
                <a:solidFill>
                  <a:schemeClr val="accent1">
                    <a:lumMod val="75000"/>
                  </a:schemeClr>
                </a:solidFill>
              </a:rPr>
              <a:t>Electrical</a:t>
            </a:r>
            <a:r>
              <a:rPr lang="es-AR" sz="1200" noProof="0" dirty="0">
                <a:solidFill>
                  <a:schemeClr val="accent1">
                    <a:lumMod val="75000"/>
                  </a:schemeClr>
                </a:solidFill>
              </a:rPr>
              <a:t> Control </a:t>
            </a:r>
            <a:r>
              <a:rPr lang="es-AR" sz="1200" noProof="0" dirty="0" err="1">
                <a:solidFill>
                  <a:schemeClr val="accent1">
                    <a:lumMod val="75000"/>
                  </a:schemeClr>
                </a:solidFill>
              </a:rPr>
              <a:t>of</a:t>
            </a:r>
            <a:r>
              <a:rPr lang="es-AR" sz="1200" noProof="0" dirty="0">
                <a:solidFill>
                  <a:schemeClr val="accent1">
                    <a:lumMod val="75000"/>
                  </a:schemeClr>
                </a:solidFill>
              </a:rPr>
              <a:t> </a:t>
            </a:r>
            <a:r>
              <a:rPr lang="es-AR" sz="1200" noProof="0" dirty="0" err="1">
                <a:solidFill>
                  <a:schemeClr val="accent1">
                    <a:lumMod val="75000"/>
                  </a:schemeClr>
                </a:solidFill>
              </a:rPr>
              <a:t>Structural</a:t>
            </a:r>
            <a:r>
              <a:rPr lang="es-AR" sz="1200" noProof="0" dirty="0">
                <a:solidFill>
                  <a:schemeClr val="accent1">
                    <a:lumMod val="75000"/>
                  </a:schemeClr>
                </a:solidFill>
              </a:rPr>
              <a:t> and </a:t>
            </a:r>
            <a:r>
              <a:rPr lang="es-AR" sz="1200" noProof="0" dirty="0" err="1">
                <a:solidFill>
                  <a:schemeClr val="accent1">
                    <a:lumMod val="75000"/>
                  </a:schemeClr>
                </a:solidFill>
              </a:rPr>
              <a:t>Physical</a:t>
            </a:r>
            <a:r>
              <a:rPr lang="es-AR" sz="1200" noProof="0" dirty="0">
                <a:solidFill>
                  <a:schemeClr val="accent1">
                    <a:lumMod val="75000"/>
                  </a:schemeClr>
                </a:solidFill>
              </a:rPr>
              <a:t> </a:t>
            </a:r>
            <a:r>
              <a:rPr lang="es-AR" sz="1200" noProof="0" dirty="0" err="1">
                <a:solidFill>
                  <a:schemeClr val="accent1">
                    <a:lumMod val="75000"/>
                  </a:schemeClr>
                </a:solidFill>
              </a:rPr>
              <a:t>Properties</a:t>
            </a:r>
            <a:r>
              <a:rPr lang="es-AR" sz="1200" noProof="0" dirty="0">
                <a:solidFill>
                  <a:schemeClr val="accent1">
                    <a:lumMod val="75000"/>
                  </a:schemeClr>
                </a:solidFill>
              </a:rPr>
              <a:t> </a:t>
            </a:r>
            <a:r>
              <a:rPr lang="es-AR" sz="1200" noProof="0" dirty="0" err="1">
                <a:solidFill>
                  <a:schemeClr val="accent1">
                    <a:lumMod val="75000"/>
                  </a:schemeClr>
                </a:solidFill>
              </a:rPr>
              <a:t>via</a:t>
            </a:r>
            <a:r>
              <a:rPr lang="es-AR" sz="1200" noProof="0" dirty="0">
                <a:solidFill>
                  <a:schemeClr val="accent1">
                    <a:lumMod val="75000"/>
                  </a:schemeClr>
                </a:solidFill>
              </a:rPr>
              <a:t> </a:t>
            </a:r>
            <a:r>
              <a:rPr lang="es-AR" sz="1200" noProof="0" dirty="0" err="1">
                <a:solidFill>
                  <a:schemeClr val="accent1">
                    <a:lumMod val="75000"/>
                  </a:schemeClr>
                </a:solidFill>
              </a:rPr>
              <a:t>Strong</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Interactions</a:t>
            </a:r>
            <a:r>
              <a:rPr lang="es-AR" sz="1200" noProof="0" dirty="0">
                <a:solidFill>
                  <a:schemeClr val="accent1">
                    <a:lumMod val="75000"/>
                  </a:schemeClr>
                </a:solidFill>
              </a:rPr>
              <a:t> in S42IrO4, 2018</a:t>
            </a:r>
          </a:p>
        </p:txBody>
      </p:sp>
      <p:sp>
        <p:nvSpPr>
          <p:cNvPr id="5" name="TextBox 4">
            <a:extLst>
              <a:ext uri="{FF2B5EF4-FFF2-40B4-BE49-F238E27FC236}">
                <a16:creationId xmlns:a16="http://schemas.microsoft.com/office/drawing/2014/main" id="{F627938D-A583-6D15-A7B8-351978A39ED1}"/>
              </a:ext>
            </a:extLst>
          </p:cNvPr>
          <p:cNvSpPr txBox="1"/>
          <p:nvPr/>
        </p:nvSpPr>
        <p:spPr>
          <a:xfrm>
            <a:off x="7495846" y="1339846"/>
            <a:ext cx="4496130" cy="461665"/>
          </a:xfrm>
          <a:prstGeom prst="rect">
            <a:avLst/>
          </a:prstGeom>
          <a:noFill/>
        </p:spPr>
        <p:txBody>
          <a:bodyPr wrap="square" rtlCol="0">
            <a:spAutoFit/>
          </a:bodyPr>
          <a:lstStyle/>
          <a:p>
            <a:r>
              <a:rPr lang="es-AR" sz="1200" noProof="0" dirty="0">
                <a:solidFill>
                  <a:schemeClr val="accent1">
                    <a:lumMod val="75000"/>
                  </a:schemeClr>
                </a:solidFill>
              </a:rPr>
              <a:t>Qi et al., </a:t>
            </a:r>
            <a:r>
              <a:rPr lang="es-AR" sz="1200" noProof="0" dirty="0" err="1">
                <a:solidFill>
                  <a:schemeClr val="accent1">
                    <a:lumMod val="75000"/>
                  </a:schemeClr>
                </a:solidFill>
              </a:rPr>
              <a:t>Electron</a:t>
            </a:r>
            <a:r>
              <a:rPr lang="es-AR" sz="1200" noProof="0" dirty="0">
                <a:solidFill>
                  <a:schemeClr val="accent1">
                    <a:lumMod val="75000"/>
                  </a:schemeClr>
                </a:solidFill>
              </a:rPr>
              <a:t> </a:t>
            </a:r>
            <a:r>
              <a:rPr lang="es-AR" sz="1200" noProof="0" dirty="0" err="1">
                <a:solidFill>
                  <a:schemeClr val="accent1">
                    <a:lumMod val="75000"/>
                  </a:schemeClr>
                </a:solidFill>
              </a:rPr>
              <a:t>doped</a:t>
            </a:r>
            <a:r>
              <a:rPr lang="es-AR" sz="1200" noProof="0" dirty="0">
                <a:solidFill>
                  <a:schemeClr val="accent1">
                    <a:lumMod val="75000"/>
                  </a:schemeClr>
                </a:solidFill>
              </a:rPr>
              <a:t> Sr2IrO42d (0  d  0.04): </a:t>
            </a:r>
            <a:r>
              <a:rPr lang="es-AR" sz="1200" noProof="0" dirty="0" err="1">
                <a:solidFill>
                  <a:schemeClr val="accent1">
                    <a:lumMod val="75000"/>
                  </a:schemeClr>
                </a:solidFill>
              </a:rPr>
              <a:t>Evolution</a:t>
            </a:r>
            <a:r>
              <a:rPr lang="es-AR" sz="1200" noProof="0" dirty="0">
                <a:solidFill>
                  <a:schemeClr val="accent1">
                    <a:lumMod val="75000"/>
                  </a:schemeClr>
                </a:solidFill>
              </a:rPr>
              <a:t> </a:t>
            </a:r>
            <a:r>
              <a:rPr lang="es-AR" sz="1200" noProof="0" dirty="0" err="1">
                <a:solidFill>
                  <a:schemeClr val="accent1">
                    <a:lumMod val="75000"/>
                  </a:schemeClr>
                </a:solidFill>
              </a:rPr>
              <a:t>of</a:t>
            </a:r>
            <a:r>
              <a:rPr lang="es-AR" sz="1200" noProof="0" dirty="0">
                <a:solidFill>
                  <a:schemeClr val="accent1">
                    <a:lumMod val="75000"/>
                  </a:schemeClr>
                </a:solidFill>
              </a:rPr>
              <a:t> a </a:t>
            </a:r>
            <a:r>
              <a:rPr lang="es-AR" sz="1200" noProof="0" dirty="0" err="1">
                <a:solidFill>
                  <a:schemeClr val="accent1">
                    <a:lumMod val="75000"/>
                  </a:schemeClr>
                </a:solidFill>
              </a:rPr>
              <a:t>disordered</a:t>
            </a:r>
            <a:r>
              <a:rPr lang="es-AR" sz="1200" noProof="0" dirty="0">
                <a:solidFill>
                  <a:schemeClr val="accent1">
                    <a:lumMod val="75000"/>
                  </a:schemeClr>
                </a:solidFill>
              </a:rPr>
              <a:t> Jeff 5 ½ Mott </a:t>
            </a:r>
            <a:r>
              <a:rPr lang="es-AR" sz="1200" noProof="0" dirty="0" err="1">
                <a:solidFill>
                  <a:schemeClr val="accent1">
                    <a:lumMod val="75000"/>
                  </a:schemeClr>
                </a:solidFill>
              </a:rPr>
              <a:t>insulator</a:t>
            </a:r>
            <a:r>
              <a:rPr lang="es-AR" sz="1200" noProof="0" dirty="0">
                <a:solidFill>
                  <a:schemeClr val="accent1">
                    <a:lumMod val="75000"/>
                  </a:schemeClr>
                </a:solidFill>
              </a:rPr>
              <a:t> </a:t>
            </a:r>
            <a:r>
              <a:rPr lang="es-AR" sz="1200" noProof="0" dirty="0" err="1">
                <a:solidFill>
                  <a:schemeClr val="accent1">
                    <a:lumMod val="75000"/>
                  </a:schemeClr>
                </a:solidFill>
              </a:rPr>
              <a:t>into</a:t>
            </a:r>
            <a:r>
              <a:rPr lang="es-AR" sz="1200" noProof="0" dirty="0">
                <a:solidFill>
                  <a:schemeClr val="accent1">
                    <a:lumMod val="75000"/>
                  </a:schemeClr>
                </a:solidFill>
              </a:rPr>
              <a:t> </a:t>
            </a:r>
            <a:r>
              <a:rPr lang="es-AR" sz="1200" noProof="0" dirty="0" err="1">
                <a:solidFill>
                  <a:schemeClr val="accent1">
                    <a:lumMod val="75000"/>
                  </a:schemeClr>
                </a:solidFill>
              </a:rPr>
              <a:t>an</a:t>
            </a:r>
            <a:r>
              <a:rPr lang="es-AR" sz="1200" noProof="0" dirty="0">
                <a:solidFill>
                  <a:schemeClr val="accent1">
                    <a:lumMod val="75000"/>
                  </a:schemeClr>
                </a:solidFill>
              </a:rPr>
              <a:t> </a:t>
            </a:r>
            <a:r>
              <a:rPr lang="es-AR" sz="1200" noProof="0" dirty="0" err="1">
                <a:solidFill>
                  <a:schemeClr val="accent1">
                    <a:lumMod val="75000"/>
                  </a:schemeClr>
                </a:solidFill>
              </a:rPr>
              <a:t>exotic</a:t>
            </a:r>
            <a:r>
              <a:rPr lang="es-AR" sz="1200" noProof="0" dirty="0">
                <a:solidFill>
                  <a:schemeClr val="accent1">
                    <a:lumMod val="75000"/>
                  </a:schemeClr>
                </a:solidFill>
              </a:rPr>
              <a:t> </a:t>
            </a:r>
            <a:r>
              <a:rPr lang="es-AR" sz="1200" noProof="0" dirty="0" err="1">
                <a:solidFill>
                  <a:schemeClr val="accent1">
                    <a:lumMod val="75000"/>
                  </a:schemeClr>
                </a:solidFill>
              </a:rPr>
              <a:t>metallic</a:t>
            </a:r>
            <a:r>
              <a:rPr lang="es-AR" sz="1200" noProof="0" dirty="0">
                <a:solidFill>
                  <a:schemeClr val="accent1">
                    <a:lumMod val="75000"/>
                  </a:schemeClr>
                </a:solidFill>
              </a:rPr>
              <a:t> </a:t>
            </a:r>
            <a:r>
              <a:rPr lang="es-AR" sz="1200" noProof="0" dirty="0" err="1">
                <a:solidFill>
                  <a:schemeClr val="accent1">
                    <a:lumMod val="75000"/>
                  </a:schemeClr>
                </a:solidFill>
              </a:rPr>
              <a:t>state</a:t>
            </a:r>
            <a:r>
              <a:rPr lang="es-AR" sz="1200" noProof="0" dirty="0">
                <a:solidFill>
                  <a:schemeClr val="accent1">
                    <a:lumMod val="75000"/>
                  </a:schemeClr>
                </a:solidFill>
              </a:rPr>
              <a:t>, 2011</a:t>
            </a:r>
          </a:p>
        </p:txBody>
      </p:sp>
      <p:sp>
        <p:nvSpPr>
          <p:cNvPr id="9" name="TextBox 8">
            <a:extLst>
              <a:ext uri="{FF2B5EF4-FFF2-40B4-BE49-F238E27FC236}">
                <a16:creationId xmlns:a16="http://schemas.microsoft.com/office/drawing/2014/main" id="{11E3714D-7C14-EDB2-132F-849D5237945A}"/>
              </a:ext>
            </a:extLst>
          </p:cNvPr>
          <p:cNvSpPr txBox="1"/>
          <p:nvPr/>
        </p:nvSpPr>
        <p:spPr>
          <a:xfrm>
            <a:off x="6783620" y="501650"/>
            <a:ext cx="6094378" cy="830997"/>
          </a:xfrm>
          <a:prstGeom prst="rect">
            <a:avLst/>
          </a:prstGeom>
          <a:noFill/>
        </p:spPr>
        <p:txBody>
          <a:bodyPr wrap="square">
            <a:spAutoFit/>
          </a:bodyPr>
          <a:lstStyle/>
          <a:p>
            <a:r>
              <a:rPr lang="es-AR" sz="2400" noProof="0" dirty="0"/>
              <a:t>Qi:</a:t>
            </a:r>
          </a:p>
          <a:p>
            <a:pPr marL="285750" indent="-285750">
              <a:buFont typeface="Arial" panose="020B0604020202020204" pitchFamily="34" charset="0"/>
              <a:buChar char="•"/>
            </a:pPr>
            <a:r>
              <a:rPr lang="es-AR" sz="2400" noProof="0" dirty="0"/>
              <a:t>Estados resistivos basados en vacancias</a:t>
            </a:r>
          </a:p>
        </p:txBody>
      </p:sp>
    </p:spTree>
    <p:extLst>
      <p:ext uri="{BB962C8B-B14F-4D97-AF65-F5344CB8AC3E}">
        <p14:creationId xmlns:p14="http://schemas.microsoft.com/office/powerpoint/2010/main" val="364153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5"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D3B02-7F6F-3B01-6637-AEAB729CD3E3}"/>
              </a:ext>
            </a:extLst>
          </p:cNvPr>
          <p:cNvSpPr>
            <a:spLocks noGrp="1"/>
          </p:cNvSpPr>
          <p:nvPr>
            <p:ph type="title"/>
          </p:nvPr>
        </p:nvSpPr>
        <p:spPr/>
        <p:txBody>
          <a:bodyPr/>
          <a:lstStyle/>
          <a:p>
            <a:r>
              <a:rPr lang="es-AR" noProof="0" dirty="0"/>
              <a:t>Exploración en corriente directa </a:t>
            </a:r>
          </a:p>
        </p:txBody>
      </p:sp>
      <p:sp>
        <p:nvSpPr>
          <p:cNvPr id="4" name="Slide Number Placeholder 3">
            <a:extLst>
              <a:ext uri="{FF2B5EF4-FFF2-40B4-BE49-F238E27FC236}">
                <a16:creationId xmlns:a16="http://schemas.microsoft.com/office/drawing/2014/main" id="{AFC95D12-E774-0448-EF36-5AB005007C29}"/>
              </a:ext>
            </a:extLst>
          </p:cNvPr>
          <p:cNvSpPr>
            <a:spLocks noGrp="1"/>
          </p:cNvSpPr>
          <p:nvPr>
            <p:ph type="sldNum" sz="quarter" idx="12"/>
          </p:nvPr>
        </p:nvSpPr>
        <p:spPr/>
        <p:txBody>
          <a:bodyPr/>
          <a:lstStyle/>
          <a:p>
            <a:fld id="{89651627-2ED5-481B-920F-DB1525FA561D}" type="slidenum">
              <a:rPr lang="es-AR" noProof="0" smtClean="0"/>
              <a:t>9</a:t>
            </a:fld>
            <a:endParaRPr lang="es-AR" noProof="0" dirty="0"/>
          </a:p>
        </p:txBody>
      </p:sp>
      <p:pic>
        <p:nvPicPr>
          <p:cNvPr id="24" name="Picture 23">
            <a:extLst>
              <a:ext uri="{FF2B5EF4-FFF2-40B4-BE49-F238E27FC236}">
                <a16:creationId xmlns:a16="http://schemas.microsoft.com/office/drawing/2014/main" id="{5AA3F7AE-ED8A-85AA-37BA-84DC7404DF17}"/>
              </a:ext>
            </a:extLst>
          </p:cNvPr>
          <p:cNvPicPr>
            <a:picLocks noChangeAspect="1"/>
          </p:cNvPicPr>
          <p:nvPr/>
        </p:nvPicPr>
        <p:blipFill>
          <a:blip r:embed="rId3"/>
          <a:stretch>
            <a:fillRect/>
          </a:stretch>
        </p:blipFill>
        <p:spPr>
          <a:xfrm>
            <a:off x="266316" y="3049842"/>
            <a:ext cx="3169597" cy="2327672"/>
          </a:xfrm>
          <a:prstGeom prst="rect">
            <a:avLst/>
          </a:prstGeom>
        </p:spPr>
      </p:pic>
      <p:cxnSp>
        <p:nvCxnSpPr>
          <p:cNvPr id="30" name="Straight Arrow Connector 29">
            <a:extLst>
              <a:ext uri="{FF2B5EF4-FFF2-40B4-BE49-F238E27FC236}">
                <a16:creationId xmlns:a16="http://schemas.microsoft.com/office/drawing/2014/main" id="{3F50CFD1-553A-77D4-B907-F6E06F6A8580}"/>
              </a:ext>
            </a:extLst>
          </p:cNvPr>
          <p:cNvCxnSpPr>
            <a:cxnSpLocks/>
            <a:stCxn id="24" idx="3"/>
          </p:cNvCxnSpPr>
          <p:nvPr/>
        </p:nvCxnSpPr>
        <p:spPr>
          <a:xfrm flipV="1">
            <a:off x="3435913" y="2815740"/>
            <a:ext cx="831286" cy="13979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452A06-55A0-CC1B-E750-B914E9D5FB98}"/>
                  </a:ext>
                </a:extLst>
              </p:cNvPr>
              <p:cNvSpPr txBox="1"/>
              <p:nvPr/>
            </p:nvSpPr>
            <p:spPr>
              <a:xfrm>
                <a:off x="4267199" y="1965064"/>
                <a:ext cx="2562225" cy="1440074"/>
              </a:xfrm>
              <a:prstGeom prst="rect">
                <a:avLst/>
              </a:prstGeom>
              <a:noFill/>
            </p:spPr>
            <p:txBody>
              <a:bodyPr wrap="square" rtlCol="0">
                <a:spAutoFit/>
              </a:bodyPr>
              <a:lstStyle/>
              <a:p>
                <a:pPr marL="285750" indent="-285750">
                  <a:buFont typeface="Arial" panose="020B0604020202020204" pitchFamily="34" charset="0"/>
                  <a:buChar char="•"/>
                </a:pPr>
                <a:r>
                  <a:rPr lang="es-AR" noProof="0" dirty="0"/>
                  <a:t>Evolución resistiva</a:t>
                </a:r>
              </a:p>
              <a:p>
                <a:pPr marL="285750" indent="-285750">
                  <a:buFont typeface="Arial" panose="020B0604020202020204" pitchFamily="34" charset="0"/>
                  <a:buChar char="•"/>
                </a:pPr>
                <a:r>
                  <a:rPr lang="es-AR" noProof="0" dirty="0"/>
                  <a:t>Estados remanentes</a:t>
                </a:r>
              </a:p>
              <a:p>
                <a:pPr marL="285750" indent="-285750">
                  <a:buFont typeface="Arial" panose="020B0604020202020204" pitchFamily="34" charset="0"/>
                  <a:buChar char="•"/>
                </a:pPr>
                <a:r>
                  <a:rPr lang="es-AR" noProof="0" dirty="0"/>
                  <a:t>Transiciones </a:t>
                </a:r>
              </a:p>
              <a:p>
                <a:pPr/>
                <a14:m>
                  <m:oMathPara xmlns:m="http://schemas.openxmlformats.org/officeDocument/2006/math">
                    <m:oMathParaPr>
                      <m:jc m:val="centerGroup"/>
                    </m:oMathParaPr>
                    <m:oMath xmlns:m="http://schemas.openxmlformats.org/officeDocument/2006/math">
                      <m:r>
                        <a:rPr lang="es-AR" b="0" i="1" noProof="0" smtClean="0">
                          <a:latin typeface="Cambria Math" panose="02040503050406030204" pitchFamily="18" charset="0"/>
                        </a:rPr>
                        <m:t>𝑅</m:t>
                      </m:r>
                      <m:r>
                        <a:rPr lang="es-AR" b="0" i="1" noProof="0" smtClean="0">
                          <a:latin typeface="Cambria Math" panose="02040503050406030204" pitchFamily="18" charset="0"/>
                        </a:rPr>
                        <m:t>=</m:t>
                      </m:r>
                      <m:f>
                        <m:fPr>
                          <m:ctrlPr>
                            <a:rPr lang="es-AR" b="0" i="1" noProof="0" smtClean="0">
                              <a:latin typeface="Cambria Math" panose="02040503050406030204" pitchFamily="18" charset="0"/>
                            </a:rPr>
                          </m:ctrlPr>
                        </m:fPr>
                        <m:num>
                          <m:r>
                            <a:rPr lang="es-AR" b="0" i="1" noProof="0" smtClean="0">
                              <a:latin typeface="Cambria Math" panose="02040503050406030204" pitchFamily="18" charset="0"/>
                            </a:rPr>
                            <m:t>𝑉</m:t>
                          </m:r>
                        </m:num>
                        <m:den>
                          <m:r>
                            <a:rPr lang="es-AR" b="0" i="1" noProof="0" smtClean="0">
                              <a:latin typeface="Cambria Math" panose="02040503050406030204" pitchFamily="18" charset="0"/>
                            </a:rPr>
                            <m:t>𝐼</m:t>
                          </m:r>
                        </m:den>
                      </m:f>
                    </m:oMath>
                  </m:oMathPara>
                </a14:m>
                <a:endParaRPr lang="es-AR" noProof="0" dirty="0"/>
              </a:p>
            </p:txBody>
          </p:sp>
        </mc:Choice>
        <mc:Fallback xmlns="">
          <p:sp>
            <p:nvSpPr>
              <p:cNvPr id="35" name="TextBox 34">
                <a:extLst>
                  <a:ext uri="{FF2B5EF4-FFF2-40B4-BE49-F238E27FC236}">
                    <a16:creationId xmlns:a16="http://schemas.microsoft.com/office/drawing/2014/main" id="{B5452A06-55A0-CC1B-E750-B914E9D5FB98}"/>
                  </a:ext>
                </a:extLst>
              </p:cNvPr>
              <p:cNvSpPr txBox="1">
                <a:spLocks noRot="1" noChangeAspect="1" noMove="1" noResize="1" noEditPoints="1" noAdjustHandles="1" noChangeArrowheads="1" noChangeShapeType="1" noTextEdit="1"/>
              </p:cNvSpPr>
              <p:nvPr/>
            </p:nvSpPr>
            <p:spPr>
              <a:xfrm>
                <a:off x="4267199" y="1965064"/>
                <a:ext cx="2562225" cy="1440074"/>
              </a:xfrm>
              <a:prstGeom prst="rect">
                <a:avLst/>
              </a:prstGeom>
              <a:blipFill>
                <a:blip r:embed="rId4"/>
                <a:stretch>
                  <a:fillRect l="-1429" t="-2110"/>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6CC540A-09F6-A12F-6CE5-DA206DB8C992}"/>
                  </a:ext>
                </a:extLst>
              </p:cNvPr>
              <p:cNvSpPr txBox="1"/>
              <p:nvPr/>
            </p:nvSpPr>
            <p:spPr>
              <a:xfrm>
                <a:off x="4267199" y="4855746"/>
                <a:ext cx="2562225" cy="1500604"/>
              </a:xfrm>
              <a:prstGeom prst="rect">
                <a:avLst/>
              </a:prstGeom>
              <a:noFill/>
            </p:spPr>
            <p:txBody>
              <a:bodyPr wrap="square" rtlCol="0">
                <a:spAutoFit/>
              </a:bodyPr>
              <a:lstStyle/>
              <a:p>
                <a:pPr marL="285750" indent="-285750">
                  <a:buFont typeface="Arial" panose="020B0604020202020204" pitchFamily="34" charset="0"/>
                  <a:buChar char="•"/>
                </a:pPr>
                <a:r>
                  <a:rPr lang="es-AR" noProof="0" dirty="0"/>
                  <a:t>Mecanismos de conducción</a:t>
                </a:r>
              </a:p>
              <a:p>
                <a:pPr marL="285750" indent="-285750">
                  <a:buFont typeface="Arial" panose="020B0604020202020204" pitchFamily="34" charset="0"/>
                  <a:buChar char="•"/>
                </a:pPr>
                <a:endParaRPr lang="es-AR" noProof="0" dirty="0"/>
              </a:p>
              <a:p>
                <a:pPr/>
                <a14:m>
                  <m:oMathPara xmlns:m="http://schemas.openxmlformats.org/officeDocument/2006/math">
                    <m:oMathParaPr>
                      <m:jc m:val="centerGroup"/>
                    </m:oMathParaPr>
                    <m:oMath xmlns:m="http://schemas.openxmlformats.org/officeDocument/2006/math">
                      <m:r>
                        <a:rPr lang="es-AR" b="0" i="1" noProof="0" smtClean="0">
                          <a:latin typeface="Cambria Math" panose="02040503050406030204" pitchFamily="18" charset="0"/>
                        </a:rPr>
                        <m:t>𝛾</m:t>
                      </m:r>
                      <m:r>
                        <a:rPr lang="es-AR" b="0" i="1" noProof="0" smtClean="0">
                          <a:latin typeface="Cambria Math" panose="02040503050406030204" pitchFamily="18" charset="0"/>
                        </a:rPr>
                        <m:t>=</m:t>
                      </m:r>
                      <m:f>
                        <m:fPr>
                          <m:ctrlPr>
                            <a:rPr lang="es-AR" b="0" i="1" noProof="0" smtClean="0">
                              <a:latin typeface="Cambria Math" panose="02040503050406030204" pitchFamily="18" charset="0"/>
                            </a:rPr>
                          </m:ctrlPr>
                        </m:fPr>
                        <m:num>
                          <m:r>
                            <a:rPr lang="es-AR" b="0" i="1" noProof="0" smtClean="0">
                              <a:latin typeface="Cambria Math" panose="02040503050406030204" pitchFamily="18" charset="0"/>
                            </a:rPr>
                            <m:t>𝑑</m:t>
                          </m:r>
                          <m:r>
                            <a:rPr lang="es-AR" b="0" i="1" noProof="0" smtClean="0">
                              <a:latin typeface="Cambria Math" panose="02040503050406030204" pitchFamily="18" charset="0"/>
                            </a:rPr>
                            <m:t>[</m:t>
                          </m:r>
                          <m:r>
                            <a:rPr lang="es-AR" b="0" i="1" noProof="0" smtClean="0">
                              <a:latin typeface="Cambria Math" panose="02040503050406030204" pitchFamily="18" charset="0"/>
                            </a:rPr>
                            <m:t>𝐿𝑛</m:t>
                          </m:r>
                          <m:d>
                            <m:dPr>
                              <m:ctrlPr>
                                <a:rPr lang="es-AR" b="0" i="1" noProof="0" smtClean="0">
                                  <a:latin typeface="Cambria Math" panose="02040503050406030204" pitchFamily="18" charset="0"/>
                                </a:rPr>
                              </m:ctrlPr>
                            </m:dPr>
                            <m:e>
                              <m:r>
                                <a:rPr lang="es-AR" b="0" i="1" noProof="0" smtClean="0">
                                  <a:latin typeface="Cambria Math" panose="02040503050406030204" pitchFamily="18" charset="0"/>
                                </a:rPr>
                                <m:t>𝐼</m:t>
                              </m:r>
                            </m:e>
                          </m:d>
                          <m:r>
                            <a:rPr lang="es-AR" b="0" i="1" noProof="0" smtClean="0">
                              <a:latin typeface="Cambria Math" panose="02040503050406030204" pitchFamily="18" charset="0"/>
                            </a:rPr>
                            <m:t>]</m:t>
                          </m:r>
                        </m:num>
                        <m:den>
                          <m:r>
                            <a:rPr lang="es-AR" b="0" i="1" noProof="0" smtClean="0">
                              <a:latin typeface="Cambria Math" panose="02040503050406030204" pitchFamily="18" charset="0"/>
                            </a:rPr>
                            <m:t>𝑑</m:t>
                          </m:r>
                          <m:d>
                            <m:dPr>
                              <m:begChr m:val="["/>
                              <m:endChr m:val="]"/>
                              <m:ctrlPr>
                                <a:rPr lang="es-AR" b="0" i="1" noProof="0" smtClean="0">
                                  <a:latin typeface="Cambria Math" panose="02040503050406030204" pitchFamily="18" charset="0"/>
                                </a:rPr>
                              </m:ctrlPr>
                            </m:dPr>
                            <m:e>
                              <m:r>
                                <a:rPr lang="es-AR" b="0" i="1" noProof="0" smtClean="0">
                                  <a:latin typeface="Cambria Math" panose="02040503050406030204" pitchFamily="18" charset="0"/>
                                </a:rPr>
                                <m:t>𝐿𝑛</m:t>
                              </m:r>
                              <m:d>
                                <m:dPr>
                                  <m:ctrlPr>
                                    <a:rPr lang="es-AR" b="0" i="1" noProof="0" smtClean="0">
                                      <a:latin typeface="Cambria Math" panose="02040503050406030204" pitchFamily="18" charset="0"/>
                                    </a:rPr>
                                  </m:ctrlPr>
                                </m:dPr>
                                <m:e>
                                  <m:r>
                                    <a:rPr lang="es-AR" b="0" i="1" noProof="0" smtClean="0">
                                      <a:latin typeface="Cambria Math" panose="02040503050406030204" pitchFamily="18" charset="0"/>
                                    </a:rPr>
                                    <m:t>𝑉</m:t>
                                  </m:r>
                                </m:e>
                              </m:d>
                            </m:e>
                          </m:d>
                        </m:den>
                      </m:f>
                    </m:oMath>
                  </m:oMathPara>
                </a14:m>
                <a:endParaRPr lang="es-AR" b="0" noProof="0" dirty="0"/>
              </a:p>
            </p:txBody>
          </p:sp>
        </mc:Choice>
        <mc:Fallback xmlns="">
          <p:sp>
            <p:nvSpPr>
              <p:cNvPr id="36" name="TextBox 35">
                <a:extLst>
                  <a:ext uri="{FF2B5EF4-FFF2-40B4-BE49-F238E27FC236}">
                    <a16:creationId xmlns:a16="http://schemas.microsoft.com/office/drawing/2014/main" id="{E6CC540A-09F6-A12F-6CE5-DA206DB8C992}"/>
                  </a:ext>
                </a:extLst>
              </p:cNvPr>
              <p:cNvSpPr txBox="1">
                <a:spLocks noRot="1" noChangeAspect="1" noMove="1" noResize="1" noEditPoints="1" noAdjustHandles="1" noChangeArrowheads="1" noChangeShapeType="1" noTextEdit="1"/>
              </p:cNvSpPr>
              <p:nvPr/>
            </p:nvSpPr>
            <p:spPr>
              <a:xfrm>
                <a:off x="4267199" y="4855746"/>
                <a:ext cx="2562225" cy="1500604"/>
              </a:xfrm>
              <a:prstGeom prst="rect">
                <a:avLst/>
              </a:prstGeom>
              <a:blipFill>
                <a:blip r:embed="rId5"/>
                <a:stretch>
                  <a:fillRect l="-1429" t="-2439"/>
                </a:stretch>
              </a:blipFill>
            </p:spPr>
            <p:txBody>
              <a:bodyPr/>
              <a:lstStyle/>
              <a:p>
                <a:r>
                  <a:rPr lang="es-AR">
                    <a:noFill/>
                  </a:rPr>
                  <a:t> </a:t>
                </a:r>
              </a:p>
            </p:txBody>
          </p:sp>
        </mc:Fallback>
      </mc:AlternateContent>
      <p:cxnSp>
        <p:nvCxnSpPr>
          <p:cNvPr id="37" name="Straight Arrow Connector 36">
            <a:extLst>
              <a:ext uri="{FF2B5EF4-FFF2-40B4-BE49-F238E27FC236}">
                <a16:creationId xmlns:a16="http://schemas.microsoft.com/office/drawing/2014/main" id="{B99792C3-F3C2-C92E-2452-1E88F9C68D6E}"/>
              </a:ext>
            </a:extLst>
          </p:cNvPr>
          <p:cNvCxnSpPr>
            <a:cxnSpLocks/>
            <a:stCxn id="24" idx="3"/>
          </p:cNvCxnSpPr>
          <p:nvPr/>
        </p:nvCxnSpPr>
        <p:spPr>
          <a:xfrm>
            <a:off x="3435913" y="4213678"/>
            <a:ext cx="831286" cy="14154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40" name="Picture 39">
            <a:extLst>
              <a:ext uri="{FF2B5EF4-FFF2-40B4-BE49-F238E27FC236}">
                <a16:creationId xmlns:a16="http://schemas.microsoft.com/office/drawing/2014/main" id="{8B2AACCC-6D5C-3B17-75B0-AE12A95344E7}"/>
              </a:ext>
            </a:extLst>
          </p:cNvPr>
          <p:cNvPicPr>
            <a:picLocks noChangeAspect="1"/>
          </p:cNvPicPr>
          <p:nvPr/>
        </p:nvPicPr>
        <p:blipFill>
          <a:blip r:embed="rId6"/>
          <a:stretch>
            <a:fillRect/>
          </a:stretch>
        </p:blipFill>
        <p:spPr>
          <a:xfrm>
            <a:off x="7332022" y="4258631"/>
            <a:ext cx="3028950" cy="2569838"/>
          </a:xfrm>
          <a:prstGeom prst="rect">
            <a:avLst/>
          </a:prstGeom>
        </p:spPr>
      </p:pic>
      <p:pic>
        <p:nvPicPr>
          <p:cNvPr id="42" name="Picture 41">
            <a:extLst>
              <a:ext uri="{FF2B5EF4-FFF2-40B4-BE49-F238E27FC236}">
                <a16:creationId xmlns:a16="http://schemas.microsoft.com/office/drawing/2014/main" id="{F3685030-919B-F0F5-6D82-1FCA50142F2B}"/>
              </a:ext>
            </a:extLst>
          </p:cNvPr>
          <p:cNvPicPr>
            <a:picLocks noChangeAspect="1"/>
          </p:cNvPicPr>
          <p:nvPr/>
        </p:nvPicPr>
        <p:blipFill>
          <a:blip r:embed="rId7"/>
          <a:stretch>
            <a:fillRect/>
          </a:stretch>
        </p:blipFill>
        <p:spPr>
          <a:xfrm>
            <a:off x="6546289" y="1487439"/>
            <a:ext cx="3054961" cy="2569838"/>
          </a:xfrm>
          <a:prstGeom prst="rect">
            <a:avLst/>
          </a:prstGeom>
        </p:spPr>
      </p:pic>
      <p:pic>
        <p:nvPicPr>
          <p:cNvPr id="44" name="Picture 43">
            <a:extLst>
              <a:ext uri="{FF2B5EF4-FFF2-40B4-BE49-F238E27FC236}">
                <a16:creationId xmlns:a16="http://schemas.microsoft.com/office/drawing/2014/main" id="{DCED3945-100F-049E-7E28-A04B58481E89}"/>
              </a:ext>
            </a:extLst>
          </p:cNvPr>
          <p:cNvPicPr>
            <a:picLocks noChangeAspect="1"/>
          </p:cNvPicPr>
          <p:nvPr/>
        </p:nvPicPr>
        <p:blipFill>
          <a:blip r:embed="rId8"/>
          <a:stretch>
            <a:fillRect/>
          </a:stretch>
        </p:blipFill>
        <p:spPr>
          <a:xfrm>
            <a:off x="9601250" y="1487439"/>
            <a:ext cx="2587521" cy="2569838"/>
          </a:xfrm>
          <a:prstGeom prst="rect">
            <a:avLst/>
          </a:prstGeom>
        </p:spPr>
      </p:pic>
      <p:sp>
        <p:nvSpPr>
          <p:cNvPr id="3" name="TextBox 2">
            <a:extLst>
              <a:ext uri="{FF2B5EF4-FFF2-40B4-BE49-F238E27FC236}">
                <a16:creationId xmlns:a16="http://schemas.microsoft.com/office/drawing/2014/main" id="{77DD3F26-B858-4C54-E007-930612E35D45}"/>
              </a:ext>
            </a:extLst>
          </p:cNvPr>
          <p:cNvSpPr txBox="1"/>
          <p:nvPr/>
        </p:nvSpPr>
        <p:spPr>
          <a:xfrm>
            <a:off x="0" y="1808609"/>
            <a:ext cx="4019549" cy="830997"/>
          </a:xfrm>
          <a:prstGeom prst="rect">
            <a:avLst/>
          </a:prstGeom>
          <a:noFill/>
        </p:spPr>
        <p:txBody>
          <a:bodyPr wrap="square" rtlCol="0">
            <a:spAutoFit/>
          </a:bodyPr>
          <a:lstStyle/>
          <a:p>
            <a:pPr algn="ctr"/>
            <a:r>
              <a:rPr lang="es-AR" sz="2400" noProof="0" dirty="0"/>
              <a:t>Lecturas en 2W (contactos) y 4W (</a:t>
            </a:r>
            <a:r>
              <a:rPr lang="es-AR" sz="2400" i="1" noProof="0" dirty="0"/>
              <a:t>bulk</a:t>
            </a:r>
            <a:r>
              <a:rPr lang="es-AR" sz="2400" noProof="0" dirty="0"/>
              <a:t>)</a:t>
            </a:r>
          </a:p>
        </p:txBody>
      </p:sp>
    </p:spTree>
    <p:extLst>
      <p:ext uri="{BB962C8B-B14F-4D97-AF65-F5344CB8AC3E}">
        <p14:creationId xmlns:p14="http://schemas.microsoft.com/office/powerpoint/2010/main" val="268014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14168</TotalTime>
  <Words>5513</Words>
  <Application>Microsoft Office PowerPoint</Application>
  <PresentationFormat>Widescreen</PresentationFormat>
  <Paragraphs>258</Paragraphs>
  <Slides>36</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Cambria Math</vt:lpstr>
      <vt:lpstr>Office Theme</vt:lpstr>
      <vt:lpstr>Estudio de memorias resistivas basadas en aislantes de Mott  </vt:lpstr>
      <vt:lpstr>Índice</vt:lpstr>
      <vt:lpstr>Motivación</vt:lpstr>
      <vt:lpstr>Computación neuromórfica</vt:lpstr>
      <vt:lpstr>Introducción</vt:lpstr>
      <vt:lpstr>Memristores y memristividad</vt:lpstr>
      <vt:lpstr>Sr_2 IrO_4  (SIO)</vt:lpstr>
      <vt:lpstr>Antecedentes </vt:lpstr>
      <vt:lpstr>Exploración en corriente directa </vt:lpstr>
      <vt:lpstr>Respuesta alterna particular</vt:lpstr>
      <vt:lpstr>Ecuación de Duffing</vt:lpstr>
      <vt:lpstr>Detalles experimentales</vt:lpstr>
      <vt:lpstr>Cristal y contactos</vt:lpstr>
      <vt:lpstr>Dispositivos, equipamiento y técnicas</vt:lpstr>
      <vt:lpstr>Resultados y discusión</vt:lpstr>
      <vt:lpstr>Caracterización magnética</vt:lpstr>
      <vt:lpstr>Resistividad a 4W</vt:lpstr>
      <vt:lpstr>Línea temporal</vt:lpstr>
      <vt:lpstr>Curvas I-V a 4W en X5-a</vt:lpstr>
      <vt:lpstr>Resistividad no-lineal en X5-b</vt:lpstr>
      <vt:lpstr>X5-b: no-linealidad y memoria</vt:lpstr>
      <vt:lpstr>Conmutación aleatoria (volatilidad y no volatilidad)</vt:lpstr>
      <vt:lpstr>Mecanismos de conducción: NL + óhmico </vt:lpstr>
      <vt:lpstr>IVs complejas: no-linealidad y transiciones (NDR)</vt:lpstr>
      <vt:lpstr>Exploraciones en corriente alterna (4W)</vt:lpstr>
      <vt:lpstr>Evolución en temperatura de las EI 4W en X5-a</vt:lpstr>
      <vt:lpstr>Evolución en temperatura de las EI 4W en X5-a (cont.)</vt:lpstr>
      <vt:lpstr>Evolución para X5-b</vt:lpstr>
      <vt:lpstr>X5-b a temperaturas muy bajas</vt:lpstr>
      <vt:lpstr>Modelado en circuito equivalente</vt:lpstr>
      <vt:lpstr>Modelado dinámico y Ec. de Duffing</vt:lpstr>
      <vt:lpstr>V_dc y la dinámica de estados</vt:lpstr>
      <vt:lpstr>Conclusiones y perspectivas</vt:lpstr>
      <vt:lpstr>PowerPoint Presentation</vt:lpstr>
      <vt:lpstr>Fin ¡Gracias por asistir! </vt:lpstr>
      <vt:lpstr>Agradecimientos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Martin Sattler</dc:creator>
  <cp:lastModifiedBy>Martin Sattler</cp:lastModifiedBy>
  <cp:revision>10</cp:revision>
  <dcterms:created xsi:type="dcterms:W3CDTF">2025-07-28T02:49:37Z</dcterms:created>
  <dcterms:modified xsi:type="dcterms:W3CDTF">2025-08-07T17:01:00Z</dcterms:modified>
</cp:coreProperties>
</file>